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41" Target="notesSlides/notesSlide15.xml" Type="http://schemas.openxmlformats.org/officeDocument/2006/relationships/notesSlide"/><Relationship Id="rId42" Target="notesSlides/notesSlide16.xml" Type="http://schemas.openxmlformats.org/officeDocument/2006/relationships/notesSlide"/><Relationship Id="rId43" Target="notesSlides/notesSlide17.xml" Type="http://schemas.openxmlformats.org/officeDocument/2006/relationships/notesSlide"/><Relationship Id="rId44"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un environnement professionnel, mieux comprendre les types de personnalités est essentiel pour éviter les malentendus, renforcer la collaboration et mieux travailler ensemble. Aujourd’hui, avec oussama elkamel et amir gharbi, nous allons plonger dans le monde des personnalités pour découvrir comment elles influencent nos comportements au quotidien.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 rêveur est une personne imaginative, souvent plongée dans des pensées créatives. Mais il peut paraître déconnecté du travail quotidien.</a:t>
            </a:r>
          </a:p>
          <a:p>
            <a:r>
              <a:rPr lang="en-US"/>
              <a:t/>
            </a:r>
          </a:p>
          <a:p>
            <a:r>
              <a:rPr lang="en-US"/>
              <a:t>Points forts : Sa créativité, sa vision à long terme et sa sensibilité en font un penseur original.</a:t>
            </a:r>
          </a:p>
          <a:p>
            <a:r>
              <a:rPr lang="en-US"/>
              <a:t>Perception : Il est perçu comme distant et inaccessible, parfois peu pratique.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Le rêveur a besoin de temps et d’espace pour réfléchir et s’épanouir dans des projets créatifs.</a:t>
            </a:r>
          </a:p>
          <a:p>
            <a:r>
              <a:rPr lang="en-US"/>
              <a:t/>
            </a:r>
          </a:p>
          <a:p>
            <a:r>
              <a:rPr lang="en-US"/>
              <a:t>Sous stress : Il a tendance à fuir ses responsabilités ou à négliger certaines tâches. En cas de forte pression, il peut tomber dans l’apathie.</a:t>
            </a:r>
          </a:p>
          <a:p>
            <a:r>
              <a:rPr lang="en-US"/>
              <a:t/>
            </a:r>
          </a:p>
          <a:p>
            <a:r>
              <a:rPr lang="en-US"/>
              <a:t>Passons maintenant à une personnalité plus tournée vers les émotions : l’empathique.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L’empathique est une personne très sensible aux émotions des autres. Il crée un climat de confiance et de soutien.</a:t>
            </a:r>
          </a:p>
          <a:p>
            <a:r>
              <a:rPr lang="en-US"/>
              <a:t/>
            </a:r>
          </a:p>
          <a:p>
            <a:r>
              <a:rPr lang="en-US"/>
              <a:t>Points forts : Il se distingue par sa chaleur, sa compassion et son écoute bienveillante.</a:t>
            </a:r>
          </a:p>
          <a:p>
            <a:r>
              <a:rPr lang="en-US"/>
              <a:t/>
            </a:r>
          </a:p>
          <a:p>
            <a:r>
              <a:rPr lang="en-US"/>
              <a:t>Perception : Il perçoit le monde à travers ses émotions et est apprécié pour sa capacité à comprendre les autres.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Il veut être reconnu pour qui il est, et non seulement pour ses compétences.</a:t>
            </a:r>
          </a:p>
          <a:p>
            <a:r>
              <a:rPr lang="en-US"/>
              <a:t/>
            </a:r>
          </a:p>
          <a:p>
            <a:r>
              <a:rPr lang="en-US"/>
              <a:t>Sous stress : Au début, il s’adapte trop aux autres, au détriment de ses propres besoins. Sous une pression plus forte, il se sent incompris et peut se victimiser.</a:t>
            </a:r>
          </a:p>
          <a:p>
            <a:r>
              <a:rPr lang="en-US"/>
              <a:t/>
            </a:r>
          </a:p>
          <a:p>
            <a:r>
              <a:rPr lang="en-US"/>
              <a:t>Pour finir, intéressons-nous au dernier type : le travaillomane.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 travaillomane est une personne très dévouée au travail. Il aime l’organisation et accorde une grande importance à l’efficacité.</a:t>
            </a:r>
          </a:p>
          <a:p>
            <a:r>
              <a:rPr lang="en-US"/>
              <a:t/>
            </a:r>
          </a:p>
          <a:p>
            <a:r>
              <a:rPr lang="en-US"/>
              <a:t>Points forts : Il est responsable, organisé et logique. Il valorise les faits et déteste l’imprévisibilité.</a:t>
            </a:r>
          </a:p>
          <a:p>
            <a:r>
              <a:rPr lang="en-US"/>
              <a:t/>
            </a:r>
          </a:p>
          <a:p>
            <a:r>
              <a:rPr lang="en-US"/>
              <a:t>Perception : Il est perçu comme quelqu’un de structuré, respectant scrupuleusement les délais.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Il a besoin d’être reconnu pour ses efforts et valorise l'efficacité dans son travail.</a:t>
            </a:r>
          </a:p>
          <a:p>
            <a:r>
              <a:rPr lang="en-US"/>
              <a:t>Sous stress : Au début, il peut se perdre dans les détails. Avec un stress prolongé, il devient rigide et perfectionniste.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conclure, chaque type de personnalité apporte une contribution unique à l’équipe. En comprenant les forces, besoins et perceptions de chacun, nous pouvons améliorer la communication et favoriser une collaboration harmonieuse. Une équipe équilibrée, qui valorise la diversité des personnalités, est plus performante.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finir, nous avons préparé un quiz rapide sert a identifier les personnalités des 6 personnages dans cette vidéo pour vérifier ce que vous avez retenu. Merci à tous pour votre attention et participation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Merci à tous pour votre attention et participation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structurer cette présentation, nous allons suivre un plan simple en 4 parties : 1 introduction , 2 les types des personnalités , 3 conclusion et en fin le quiz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Commençons par l'introduction. En milieu professionnel, chaque individu possède une personnalité unique. Cette personnalité influence non seulement son travail individuel, mais aussi la dynamique globale au sein de l’équipe.</a:t>
            </a:r>
          </a:p>
          <a:p>
            <a:r>
              <a:rPr lang="en-US"/>
              <a:t/>
            </a:r>
          </a:p>
          <a:p>
            <a:r>
              <a:rPr lang="en-US"/>
              <a:t>Pourquoi est-ce important ? Parce que mieux comprendre les différents types de personnalités permet d'améliorer la communication et d’éviter les malentendus.</a:t>
            </a:r>
          </a:p>
          <a:p>
            <a:r>
              <a:rPr lang="en-US"/>
              <a:t/>
            </a:r>
          </a:p>
          <a:p>
            <a:r>
              <a:rPr lang="en-US"/>
              <a:t>Nous allons donc explorer ensemble six types de personnalités : le préservant, le prometteur, le rebelle, le rêveur, l’empathique et le travaillomane. Chaque type a ses forces, besoins et réactions face au stress. Voyons cela plus en détail.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 d'abord, regardons de plus près le préservant. Ce type de personnalité privilégie la sécurité, la prévisibilité et l’ordre. Il a souvent une approche traditionnelle et s’appuie sur des routines bien établies.</a:t>
            </a:r>
          </a:p>
          <a:p>
            <a:r>
              <a:rPr lang="en-US"/>
              <a:t/>
            </a:r>
          </a:p>
          <a:p>
            <a:r>
              <a:rPr lang="en-US"/>
              <a:t>Points forts : Il est fiable, porte une grande attention aux détails et inspire la confiance. Dans une équipe, il agit comme un garde-fou, quelqu’un qui assure la cohérence et évite les erreurs.</a:t>
            </a:r>
          </a:p>
          <a:p>
            <a:r>
              <a:rPr lang="en-US"/>
              <a:t/>
            </a:r>
          </a:p>
          <a:p>
            <a:r>
              <a:rPr lang="en-US"/>
              <a:t>Perception : Le préservant est perçu comme prudent, inspirant confiance et jouant le rôle de pilier ou de référent dans le groupe.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Pour être à son meilleur, le préservant a besoin d’un environnement stable, avec des rôles clairement définis. Il cherche également des éloges pour son travail rigoureux.</a:t>
            </a:r>
          </a:p>
          <a:p>
            <a:r>
              <a:rPr lang="en-US"/>
              <a:t/>
            </a:r>
          </a:p>
          <a:p>
            <a:r>
              <a:rPr lang="en-US"/>
              <a:t>Sous stress :</a:t>
            </a:r>
          </a:p>
          <a:p>
            <a:r>
              <a:rPr lang="en-US"/>
              <a:t>1er degré :  la personnalité persévérante se concentre sur l'imperfection, ce qui la rend très critique envers elle-même et les autres. Elle cherche la "vérité totale" et peut devenir exigeante envers les détails, ce qui la pousse à s'inquiéter des erreurs.</a:t>
            </a:r>
          </a:p>
          <a:p>
            <a:r>
              <a:rPr lang="en-US"/>
              <a:t>2ème degré :  En cas de stress intense, elle cherche à prendre le contrôle total de la situation, devenant rigide et inflexible, et peut avoir du mal à déléguer des tâches, ce qui peut entraîner des tensions et un sentiment de surcharge.</a:t>
            </a:r>
          </a:p>
          <a:p>
            <a:r>
              <a:rPr lang="en-US"/>
              <a:t/>
            </a:r>
          </a:p>
          <a:p>
            <a:r>
              <a:rPr lang="en-US"/>
              <a:t>Nous passons maintenant à un autre type, plus enthousiaste : le prometteur.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prometteur est une personnalité optimiste qui apporte une énergie positive à son équipe. Il aime inspirer et motiver ses collègues.</a:t>
            </a:r>
          </a:p>
          <a:p>
            <a:r>
              <a:rPr lang="en-US"/>
              <a:t/>
            </a:r>
          </a:p>
          <a:p>
            <a:r>
              <a:rPr lang="en-US"/>
              <a:t>Points forts : C’est quelqu’un de charmant, adaptable et plein de ressources. Il voit chaque situation comme un défi à relever et est motivé par l’adrénaline.</a:t>
            </a:r>
          </a:p>
          <a:p>
            <a:r>
              <a:rPr lang="en-US"/>
              <a:t/>
            </a:r>
          </a:p>
          <a:p>
            <a:r>
              <a:rPr lang="en-US"/>
              <a:t>Perception : Le prometteur est perçu comme quelqu’un qui aime se surpasser et transformer chaque opportunité en challenge personnel.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Le prometteur a besoin d’être actif et préfère les environnements stimulants où il peut prendre des décisions rapidement. La reconnaissance de ses exploits est importante pour lui.</a:t>
            </a:r>
          </a:p>
          <a:p>
            <a:r>
              <a:rPr lang="en-US"/>
              <a:t>Sous stress : En premier lieu, il peut devenir plus directif, demandant aux autres de se débrouiller seuls. En cas de pression prolongée(stress 2eme degré), il peut même manipuler subtilement pour obtenir ce qu’il veut.</a:t>
            </a:r>
          </a:p>
          <a:p>
            <a:r>
              <a:rPr lang="en-US"/>
              <a:t>Après cette personnalité énergique, voyons une personnalité plus atypique : le rebelle.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rebelle aime défier les conventions et se distingue par sa quête d'authenticité et d’innovation. C’est une personnalité souvent imprévisible, mais aussi visionnaire.</a:t>
            </a:r>
          </a:p>
          <a:p>
            <a:r>
              <a:rPr lang="en-US"/>
              <a:t/>
            </a:r>
          </a:p>
          <a:p>
            <a:r>
              <a:rPr lang="en-US"/>
              <a:t>Points forts : Le rebelle est audacieux, spontané et très indépendant. Il apporte des solutions originales et ne craint pas de prendre des risques.</a:t>
            </a:r>
          </a:p>
          <a:p>
            <a:r>
              <a:rPr lang="en-US"/>
              <a:t/>
            </a:r>
          </a:p>
          <a:p>
            <a:r>
              <a:rPr lang="en-US"/>
              <a:t>Perception : Il est admiré pour son audace, mais il peut aussi être vu comme imprévisible ou désorganisé.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Besoins : Le rebelle cherche avant tout la liberté et déteste les restrictions. Il a besoin de défis intellectuels pour rester motivé.</a:t>
            </a:r>
          </a:p>
          <a:p>
            <a:r>
              <a:rPr lang="en-US"/>
              <a:t>Sous stress : Sous pression, il devient confrontant et s’oppose aux idées établies. Si le stress persiste, il peut se replier sur lui-même.</a:t>
            </a:r>
          </a:p>
          <a:p>
            <a:r>
              <a:rPr lang="en-US"/>
              <a:t/>
            </a:r>
          </a:p>
          <a:p>
            <a:r>
              <a:rPr lang="en-US"/>
              <a:t>Nous continuons avec une personnalité plus introspective : le rêveur.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9.jpeg" Type="http://schemas.openxmlformats.org/officeDocument/2006/relationships/image"/><Relationship Id="rId4" Target="../media/image30.jpeg" Type="http://schemas.openxmlformats.org/officeDocument/2006/relationships/image"/><Relationship Id="rId5" Target="../media/VAGUnGZfKXo.mp4" Type="http://schemas.openxmlformats.org/officeDocument/2006/relationships/video"/><Relationship Id="rId6" Target="../media/VAGUnGZfKXo.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1.jpeg" Type="http://schemas.openxmlformats.org/officeDocument/2006/relationships/image"/><Relationship Id="rId4" Target="../media/VAGUqZcG2JE.mp4" Type="http://schemas.openxmlformats.org/officeDocument/2006/relationships/video"/><Relationship Id="rId5" Target="../media/VAGUqZcG2JE.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4EF"/>
        </a:solidFill>
      </p:bgPr>
    </p:bg>
    <p:spTree>
      <p:nvGrpSpPr>
        <p:cNvPr id="1" name=""/>
        <p:cNvGrpSpPr/>
        <p:nvPr/>
      </p:nvGrpSpPr>
      <p:grpSpPr>
        <a:xfrm>
          <a:off x="0" y="0"/>
          <a:ext cx="0" cy="0"/>
          <a:chOff x="0" y="0"/>
          <a:chExt cx="0" cy="0"/>
        </a:xfrm>
      </p:grpSpPr>
      <p:sp>
        <p:nvSpPr>
          <p:cNvPr name="Freeform 2" id="2"/>
          <p:cNvSpPr/>
          <p:nvPr/>
        </p:nvSpPr>
        <p:spPr>
          <a:xfrm flipH="false" flipV="false" rot="0">
            <a:off x="9960431" y="1790129"/>
            <a:ext cx="7022267" cy="6706742"/>
          </a:xfrm>
          <a:custGeom>
            <a:avLst/>
            <a:gdLst/>
            <a:ahLst/>
            <a:cxnLst/>
            <a:rect r="r" b="b" t="t" l="l"/>
            <a:pathLst>
              <a:path h="6706742" w="7022267">
                <a:moveTo>
                  <a:pt x="0" y="0"/>
                </a:moveTo>
                <a:lnTo>
                  <a:pt x="7022267" y="0"/>
                </a:lnTo>
                <a:lnTo>
                  <a:pt x="7022267" y="6706742"/>
                </a:lnTo>
                <a:lnTo>
                  <a:pt x="0" y="6706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09778" y="608013"/>
            <a:ext cx="927649" cy="841375"/>
          </a:xfrm>
          <a:custGeom>
            <a:avLst/>
            <a:gdLst/>
            <a:ahLst/>
            <a:cxnLst/>
            <a:rect r="r" b="b" t="t" l="l"/>
            <a:pathLst>
              <a:path h="841375" w="927649">
                <a:moveTo>
                  <a:pt x="0" y="0"/>
                </a:moveTo>
                <a:lnTo>
                  <a:pt x="927648" y="0"/>
                </a:lnTo>
                <a:lnTo>
                  <a:pt x="927648" y="841374"/>
                </a:lnTo>
                <a:lnTo>
                  <a:pt x="0" y="841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685435" y="2909026"/>
            <a:ext cx="8976354" cy="3481205"/>
          </a:xfrm>
          <a:prstGeom prst="rect">
            <a:avLst/>
          </a:prstGeom>
        </p:spPr>
        <p:txBody>
          <a:bodyPr anchor="t" rtlCol="false" tIns="0" lIns="0" bIns="0" rIns="0">
            <a:spAutoFit/>
          </a:bodyPr>
          <a:lstStyle/>
          <a:p>
            <a:pPr algn="l">
              <a:lnSpc>
                <a:spcPts val="13344"/>
              </a:lnSpc>
            </a:pPr>
            <a:r>
              <a:rPr lang="en-US" sz="13900" spc="-1445">
                <a:solidFill>
                  <a:srgbClr val="272665"/>
                </a:solidFill>
                <a:latin typeface="Public Sans"/>
                <a:ea typeface="Public Sans"/>
                <a:cs typeface="Public Sans"/>
                <a:sym typeface="Public Sans"/>
              </a:rPr>
              <a:t>Les types des personalités</a:t>
            </a:r>
          </a:p>
        </p:txBody>
      </p:sp>
      <p:sp>
        <p:nvSpPr>
          <p:cNvPr name="TextBox 5" id="5"/>
          <p:cNvSpPr txBox="true"/>
          <p:nvPr/>
        </p:nvSpPr>
        <p:spPr>
          <a:xfrm rot="0">
            <a:off x="1370024" y="6736148"/>
            <a:ext cx="7923788" cy="765175"/>
          </a:xfrm>
          <a:prstGeom prst="rect">
            <a:avLst/>
          </a:prstGeom>
        </p:spPr>
        <p:txBody>
          <a:bodyPr anchor="t" rtlCol="false" tIns="0" lIns="0" bIns="0" rIns="0">
            <a:spAutoFit/>
          </a:bodyPr>
          <a:lstStyle/>
          <a:p>
            <a:pPr algn="l">
              <a:lnSpc>
                <a:spcPts val="1925"/>
              </a:lnSpc>
            </a:pPr>
            <a:r>
              <a:rPr lang="en-US" sz="2500" spc="-205">
                <a:solidFill>
                  <a:srgbClr val="272665"/>
                </a:solidFill>
                <a:latin typeface="Public Sans"/>
                <a:ea typeface="Public Sans"/>
                <a:cs typeface="Public Sans"/>
                <a:sym typeface="Public Sans"/>
              </a:rPr>
              <a:t>Presenté par :</a:t>
            </a:r>
            <a:r>
              <a:rPr lang="en-US" sz="2500" spc="-205">
                <a:solidFill>
                  <a:srgbClr val="272665"/>
                </a:solidFill>
                <a:latin typeface="Public Sans"/>
                <a:ea typeface="Public Sans"/>
                <a:cs typeface="Public Sans"/>
                <a:sym typeface="Public Sans"/>
              </a:rPr>
              <a:t>Oussama El kamel et Amir Gharbi</a:t>
            </a:r>
          </a:p>
          <a:p>
            <a:pPr algn="l">
              <a:lnSpc>
                <a:spcPts val="1925"/>
              </a:lnSpc>
            </a:pPr>
          </a:p>
          <a:p>
            <a:pPr algn="l" marL="0" indent="0" lvl="0">
              <a:lnSpc>
                <a:spcPts val="1925"/>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0" id="10"/>
          <p:cNvSpPr txBox="true"/>
          <p:nvPr/>
        </p:nvSpPr>
        <p:spPr>
          <a:xfrm rot="0">
            <a:off x="1670350" y="2346101"/>
            <a:ext cx="15832850"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Le rêveur est imaginatif et parfois déconnecté des réalités du travail quotidien. Il est souvent plongé dans ses pensées créatives.</a:t>
            </a:r>
          </a:p>
        </p:txBody>
      </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10692121" y="2740293"/>
            <a:ext cx="6811079" cy="6044833"/>
          </a:xfrm>
          <a:custGeom>
            <a:avLst/>
            <a:gdLst/>
            <a:ahLst/>
            <a:cxnLst/>
            <a:rect r="r" b="b" t="t" l="l"/>
            <a:pathLst>
              <a:path h="6044833" w="6811079">
                <a:moveTo>
                  <a:pt x="0" y="0"/>
                </a:moveTo>
                <a:lnTo>
                  <a:pt x="6811079" y="0"/>
                </a:lnTo>
                <a:lnTo>
                  <a:pt x="6811079" y="6044833"/>
                </a:lnTo>
                <a:lnTo>
                  <a:pt x="0" y="6044833"/>
                </a:lnTo>
                <a:lnTo>
                  <a:pt x="0" y="0"/>
                </a:lnTo>
                <a:close/>
              </a:path>
            </a:pathLst>
          </a:custGeom>
          <a:blipFill>
            <a:blip r:embed="rId3">
              <a:alphaModFix amt="91000"/>
            </a:blip>
            <a:stretch>
              <a:fillRect l="0" t="0" r="0" b="0"/>
            </a:stretch>
          </a:blipFill>
        </p:spPr>
      </p:sp>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rêveur</a:t>
            </a:r>
          </a:p>
        </p:txBody>
      </p:sp>
      <p:sp>
        <p:nvSpPr>
          <p:cNvPr name="TextBox 22" id="22"/>
          <p:cNvSpPr txBox="true"/>
          <p:nvPr/>
        </p:nvSpPr>
        <p:spPr>
          <a:xfrm rot="0">
            <a:off x="1670350" y="3403577"/>
            <a:ext cx="16636250" cy="39579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Points forts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Créativité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Sensibilité</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Vision à long terme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imaginatif</a:t>
            </a:r>
          </a:p>
          <a:p>
            <a:pPr algn="just">
              <a:lnSpc>
                <a:spcPts val="3919"/>
              </a:lnSpc>
            </a:pPr>
          </a:p>
          <a:p>
            <a:pPr algn="just">
              <a:lnSpc>
                <a:spcPts val="3919"/>
              </a:lnSpc>
            </a:pPr>
          </a:p>
          <a:p>
            <a:pPr algn="just">
              <a:lnSpc>
                <a:spcPts val="3919"/>
              </a:lnSpc>
            </a:pPr>
          </a:p>
        </p:txBody>
      </p:sp>
      <p:sp>
        <p:nvSpPr>
          <p:cNvPr name="TextBox 23" id="23"/>
          <p:cNvSpPr txBox="true"/>
          <p:nvPr/>
        </p:nvSpPr>
        <p:spPr>
          <a:xfrm rot="0">
            <a:off x="1647400" y="6351171"/>
            <a:ext cx="11758731" cy="29673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Perception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Distant, Inaccessible.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Penseur original, Peu pratique.</a:t>
            </a:r>
          </a:p>
          <a:p>
            <a:pPr algn="just">
              <a:lnSpc>
                <a:spcPts val="3919"/>
              </a:lnSpc>
            </a:pPr>
          </a:p>
          <a:p>
            <a:pPr algn="just">
              <a:lnSpc>
                <a:spcPts val="3919"/>
              </a:lnSpc>
            </a:pPr>
          </a:p>
          <a:p>
            <a:pPr algn="just">
              <a:lnSpc>
                <a:spcPts val="39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19" id="19"/>
          <p:cNvSpPr/>
          <p:nvPr/>
        </p:nvSpPr>
        <p:spPr>
          <a:xfrm flipH="false" flipV="false" rot="0">
            <a:off x="10700197" y="2747270"/>
            <a:ext cx="4777953" cy="5029424"/>
          </a:xfrm>
          <a:custGeom>
            <a:avLst/>
            <a:gdLst/>
            <a:ahLst/>
            <a:cxnLst/>
            <a:rect r="r" b="b" t="t" l="l"/>
            <a:pathLst>
              <a:path h="5029424" w="4777953">
                <a:moveTo>
                  <a:pt x="0" y="0"/>
                </a:moveTo>
                <a:lnTo>
                  <a:pt x="4777953" y="0"/>
                </a:lnTo>
                <a:lnTo>
                  <a:pt x="4777953" y="5029424"/>
                </a:lnTo>
                <a:lnTo>
                  <a:pt x="0" y="5029424"/>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112250" y="3020902"/>
            <a:ext cx="4587794" cy="4553386"/>
          </a:xfrm>
          <a:custGeom>
            <a:avLst/>
            <a:gdLst/>
            <a:ahLst/>
            <a:cxnLst/>
            <a:rect r="r" b="b" t="t" l="l"/>
            <a:pathLst>
              <a:path h="4553386" w="4587794">
                <a:moveTo>
                  <a:pt x="0" y="0"/>
                </a:moveTo>
                <a:lnTo>
                  <a:pt x="4587794" y="0"/>
                </a:lnTo>
                <a:lnTo>
                  <a:pt x="4587794" y="4553385"/>
                </a:lnTo>
                <a:lnTo>
                  <a:pt x="0" y="4553385"/>
                </a:lnTo>
                <a:lnTo>
                  <a:pt x="0" y="0"/>
                </a:lnTo>
                <a:close/>
              </a:path>
            </a:pathLst>
          </a:custGeom>
          <a:blipFill>
            <a:blip r:embed="rId5">
              <a:alphaModFix amt="39000"/>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670350" y="3285227"/>
            <a:ext cx="6324427" cy="4453359"/>
          </a:xfrm>
          <a:prstGeom prst="rect">
            <a:avLst/>
          </a:prstGeom>
        </p:spPr>
        <p:txBody>
          <a:bodyPr anchor="t" rtlCol="false" tIns="0" lIns="0" bIns="0" rIns="0">
            <a:spAutoFit/>
          </a:bodyPr>
          <a:lstStyle/>
          <a:p>
            <a:pPr algn="just">
              <a:lnSpc>
                <a:spcPts val="3914"/>
              </a:lnSpc>
            </a:pPr>
            <a:r>
              <a:rPr lang="en-US" sz="2795">
                <a:solidFill>
                  <a:srgbClr val="FFFFFF"/>
                </a:solidFill>
                <a:latin typeface="Public Sans"/>
                <a:ea typeface="Public Sans"/>
                <a:cs typeface="Public Sans"/>
                <a:sym typeface="Public Sans"/>
              </a:rPr>
              <a:t>Besoins psychologiques :</a:t>
            </a:r>
          </a:p>
          <a:p>
            <a:pPr algn="just" marL="603632" indent="-301816" lvl="1">
              <a:lnSpc>
                <a:spcPts val="3914"/>
              </a:lnSpc>
              <a:buFont typeface="Arial"/>
              <a:buChar char="•"/>
            </a:pPr>
            <a:r>
              <a:rPr lang="en-US" sz="2795">
                <a:solidFill>
                  <a:srgbClr val="FFFFFF"/>
                </a:solidFill>
                <a:latin typeface="Public Sans"/>
                <a:ea typeface="Public Sans"/>
                <a:cs typeface="Public Sans"/>
                <a:sym typeface="Public Sans"/>
              </a:rPr>
              <a:t>Espace d'expression, Réflexion.</a:t>
            </a:r>
          </a:p>
          <a:p>
            <a:pPr algn="just" marL="603632" indent="-301816" lvl="1">
              <a:lnSpc>
                <a:spcPts val="3914"/>
              </a:lnSpc>
              <a:buFont typeface="Arial"/>
              <a:buChar char="•"/>
            </a:pPr>
            <a:r>
              <a:rPr lang="en-US" sz="2795">
                <a:solidFill>
                  <a:srgbClr val="FFFFFF"/>
                </a:solidFill>
                <a:latin typeface="Public Sans"/>
                <a:ea typeface="Public Sans"/>
                <a:cs typeface="Public Sans"/>
                <a:sym typeface="Public Sans"/>
              </a:rPr>
              <a:t>Respcter sa propre bulle</a:t>
            </a:r>
            <a:r>
              <a:rPr lang="en-US" sz="2795">
                <a:solidFill>
                  <a:srgbClr val="FFFFFF"/>
                </a:solidFill>
                <a:latin typeface="Public Sans"/>
                <a:ea typeface="Public Sans"/>
                <a:cs typeface="Public Sans"/>
                <a:sym typeface="Public Sans"/>
              </a:rPr>
              <a:t>, Projets créatifs.</a:t>
            </a:r>
          </a:p>
          <a:p>
            <a:pPr algn="just">
              <a:lnSpc>
                <a:spcPts val="3914"/>
              </a:lnSpc>
            </a:pPr>
          </a:p>
          <a:p>
            <a:pPr algn="just">
              <a:lnSpc>
                <a:spcPts val="3914"/>
              </a:lnSpc>
            </a:pPr>
          </a:p>
          <a:p>
            <a:pPr algn="just">
              <a:lnSpc>
                <a:spcPts val="3914"/>
              </a:lnSpc>
            </a:pPr>
          </a:p>
          <a:p>
            <a:pPr algn="just">
              <a:lnSpc>
                <a:spcPts val="3914"/>
              </a:lnSpc>
            </a:pPr>
          </a:p>
          <a:p>
            <a:pPr algn="just">
              <a:lnSpc>
                <a:spcPts val="3914"/>
              </a:lnSpc>
            </a:pPr>
          </a:p>
        </p:txBody>
      </p:sp>
      <p:sp>
        <p:nvSpPr>
          <p:cNvPr name="TextBox 22" id="22"/>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rêveur</a:t>
            </a:r>
          </a:p>
        </p:txBody>
      </p:sp>
      <p:sp>
        <p:nvSpPr>
          <p:cNvPr name="TextBox 23" id="23"/>
          <p:cNvSpPr txBox="true"/>
          <p:nvPr/>
        </p:nvSpPr>
        <p:spPr>
          <a:xfrm rot="0">
            <a:off x="10003600" y="3285227"/>
            <a:ext cx="7280800" cy="19767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Sous stress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1er degré : Évasion, Négligence.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2ème degré :Apathie, Frustrations.</a:t>
            </a:r>
          </a:p>
          <a:p>
            <a:pPr algn="just">
              <a:lnSpc>
                <a:spcPts val="39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19" id="19"/>
          <p:cNvSpPr/>
          <p:nvPr/>
        </p:nvSpPr>
        <p:spPr>
          <a:xfrm flipH="false" flipV="false" rot="0">
            <a:off x="11711592" y="5143500"/>
            <a:ext cx="4907058" cy="3355562"/>
          </a:xfrm>
          <a:custGeom>
            <a:avLst/>
            <a:gdLst/>
            <a:ahLst/>
            <a:cxnLst/>
            <a:rect r="r" b="b" t="t" l="l"/>
            <a:pathLst>
              <a:path h="3355562" w="4907058">
                <a:moveTo>
                  <a:pt x="0" y="0"/>
                </a:moveTo>
                <a:lnTo>
                  <a:pt x="4907058" y="0"/>
                </a:lnTo>
                <a:lnTo>
                  <a:pt x="4907058" y="3355562"/>
                </a:lnTo>
                <a:lnTo>
                  <a:pt x="0" y="3355562"/>
                </a:lnTo>
                <a:lnTo>
                  <a:pt x="0" y="0"/>
                </a:lnTo>
                <a:close/>
              </a:path>
            </a:pathLst>
          </a:custGeom>
          <a:blipFill>
            <a:blip r:embed="rId3">
              <a:alphaModFix amt="81000"/>
            </a:blip>
            <a:stretch>
              <a:fillRect l="0" t="0" r="0" b="0"/>
            </a:stretch>
          </a:blipFill>
        </p:spPr>
      </p:sp>
      <p:sp>
        <p:nvSpPr>
          <p:cNvPr name="TextBox 20" id="20"/>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L’Empathique</a:t>
            </a:r>
          </a:p>
        </p:txBody>
      </p:sp>
      <p:sp>
        <p:nvSpPr>
          <p:cNvPr name="TextBox 21" id="21"/>
          <p:cNvSpPr txBox="true"/>
          <p:nvPr/>
        </p:nvSpPr>
        <p:spPr>
          <a:xfrm rot="0">
            <a:off x="1647400" y="3622451"/>
            <a:ext cx="9114233" cy="3462655"/>
          </a:xfrm>
          <a:prstGeom prst="rect">
            <a:avLst/>
          </a:prstGeom>
        </p:spPr>
        <p:txBody>
          <a:bodyPr anchor="t" rtlCol="false" tIns="0" lIns="0" bIns="0" rIns="0">
            <a:spAutoFit/>
          </a:bodyPr>
          <a:lstStyle/>
          <a:p>
            <a:pPr algn="just">
              <a:lnSpc>
                <a:spcPts val="3919"/>
              </a:lnSpc>
            </a:pPr>
            <a:r>
              <a:rPr lang="en-US" sz="2799" spc="-64">
                <a:solidFill>
                  <a:srgbClr val="FFFFFF"/>
                </a:solidFill>
                <a:latin typeface="Public Sans"/>
                <a:ea typeface="Public Sans"/>
                <a:cs typeface="Public Sans"/>
                <a:sym typeface="Public Sans"/>
              </a:rPr>
              <a:t>Points forts :</a:t>
            </a:r>
          </a:p>
          <a:p>
            <a:pPr algn="just" marL="604519" indent="-302260" lvl="1">
              <a:lnSpc>
                <a:spcPts val="3919"/>
              </a:lnSpc>
              <a:buFont typeface="Arial"/>
              <a:buChar char="•"/>
            </a:pPr>
            <a:r>
              <a:rPr lang="en-US" sz="2799" spc="-64">
                <a:solidFill>
                  <a:srgbClr val="FFFFFF"/>
                </a:solidFill>
                <a:latin typeface="Public Sans"/>
                <a:ea typeface="Public Sans"/>
                <a:cs typeface="Public Sans"/>
                <a:sym typeface="Public Sans"/>
              </a:rPr>
              <a:t>Chaleur</a:t>
            </a:r>
          </a:p>
          <a:p>
            <a:pPr algn="just" marL="604519" indent="-302260" lvl="1">
              <a:lnSpc>
                <a:spcPts val="3919"/>
              </a:lnSpc>
              <a:buFont typeface="Arial"/>
              <a:buChar char="•"/>
            </a:pPr>
            <a:r>
              <a:rPr lang="en-US" sz="2799" spc="-64">
                <a:solidFill>
                  <a:srgbClr val="FFFFFF"/>
                </a:solidFill>
                <a:latin typeface="Public Sans"/>
                <a:ea typeface="Public Sans"/>
                <a:cs typeface="Public Sans"/>
                <a:sym typeface="Public Sans"/>
              </a:rPr>
              <a:t>Compassion</a:t>
            </a:r>
          </a:p>
          <a:p>
            <a:pPr algn="just" marL="604519" indent="-302260" lvl="1">
              <a:lnSpc>
                <a:spcPts val="3919"/>
              </a:lnSpc>
              <a:buFont typeface="Arial"/>
              <a:buChar char="•"/>
            </a:pPr>
            <a:r>
              <a:rPr lang="en-US" sz="2799" spc="-64">
                <a:solidFill>
                  <a:srgbClr val="FFFFFF"/>
                </a:solidFill>
                <a:latin typeface="Public Sans"/>
                <a:ea typeface="Public Sans"/>
                <a:cs typeface="Public Sans"/>
                <a:sym typeface="Public Sans"/>
              </a:rPr>
              <a:t>Sensibilité</a:t>
            </a:r>
          </a:p>
          <a:p>
            <a:pPr algn="just">
              <a:lnSpc>
                <a:spcPts val="3919"/>
              </a:lnSpc>
            </a:pPr>
          </a:p>
          <a:p>
            <a:pPr algn="just">
              <a:lnSpc>
                <a:spcPts val="3919"/>
              </a:lnSpc>
            </a:pPr>
          </a:p>
          <a:p>
            <a:pPr algn="just">
              <a:lnSpc>
                <a:spcPts val="3919"/>
              </a:lnSpc>
            </a:pPr>
          </a:p>
        </p:txBody>
      </p:sp>
      <p:sp>
        <p:nvSpPr>
          <p:cNvPr name="TextBox 22" id="22"/>
          <p:cNvSpPr txBox="true"/>
          <p:nvPr/>
        </p:nvSpPr>
        <p:spPr>
          <a:xfrm rot="0">
            <a:off x="1670350" y="6057771"/>
            <a:ext cx="7634650" cy="3804285"/>
          </a:xfrm>
          <a:prstGeom prst="rect">
            <a:avLst/>
          </a:prstGeom>
        </p:spPr>
        <p:txBody>
          <a:bodyPr anchor="t" rtlCol="false" tIns="0" lIns="0" bIns="0" rIns="0">
            <a:spAutoFit/>
          </a:bodyPr>
          <a:lstStyle/>
          <a:p>
            <a:pPr algn="l">
              <a:lnSpc>
                <a:spcPts val="3779"/>
              </a:lnSpc>
            </a:pPr>
            <a:r>
              <a:rPr lang="en-US" sz="2799" spc="-86">
                <a:solidFill>
                  <a:srgbClr val="FFFFFF"/>
                </a:solidFill>
                <a:latin typeface="Public Sans"/>
                <a:ea typeface="Public Sans"/>
                <a:cs typeface="Public Sans"/>
                <a:sym typeface="Public Sans"/>
              </a:rPr>
              <a:t>Perception :</a:t>
            </a:r>
          </a:p>
          <a:p>
            <a:pPr algn="l" marL="604519" indent="-302260" lvl="1">
              <a:lnSpc>
                <a:spcPts val="3779"/>
              </a:lnSpc>
              <a:buFont typeface="Arial"/>
              <a:buChar char="•"/>
            </a:pPr>
            <a:r>
              <a:rPr lang="en-US" sz="2799" spc="-86">
                <a:solidFill>
                  <a:srgbClr val="FFFFFF"/>
                </a:solidFill>
                <a:latin typeface="Public Sans"/>
                <a:ea typeface="Public Sans"/>
                <a:cs typeface="Public Sans"/>
                <a:sym typeface="Public Sans"/>
              </a:rPr>
              <a:t>Expression à travers les émotions : Cette personnalité perçoit le monde essentiellement à travers ses ressentis émotionnels.</a:t>
            </a:r>
          </a:p>
          <a:p>
            <a:pPr algn="l">
              <a:lnSpc>
                <a:spcPts val="3779"/>
              </a:lnSpc>
            </a:pPr>
          </a:p>
          <a:p>
            <a:pPr algn="l">
              <a:lnSpc>
                <a:spcPts val="3779"/>
              </a:lnSpc>
            </a:pPr>
          </a:p>
          <a:p>
            <a:pPr algn="l">
              <a:lnSpc>
                <a:spcPts val="3779"/>
              </a:lnSpc>
            </a:pPr>
          </a:p>
        </p:txBody>
      </p:sp>
      <p:sp>
        <p:nvSpPr>
          <p:cNvPr name="TextBox 23" id="23"/>
          <p:cNvSpPr txBox="true"/>
          <p:nvPr/>
        </p:nvSpPr>
        <p:spPr>
          <a:xfrm rot="0">
            <a:off x="1670350" y="2346101"/>
            <a:ext cx="15832850"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Une personne empathique sait se mettre à la place des autres, comprend leurs émotions avec bienveillance et crée un climat de confiance et de soutien.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9" id="19"/>
          <p:cNvSpPr txBox="true"/>
          <p:nvPr/>
        </p:nvSpPr>
        <p:spPr>
          <a:xfrm rot="0">
            <a:off x="1670350" y="3285227"/>
            <a:ext cx="7221875" cy="4948659"/>
          </a:xfrm>
          <a:prstGeom prst="rect">
            <a:avLst/>
          </a:prstGeom>
        </p:spPr>
        <p:txBody>
          <a:bodyPr anchor="t" rtlCol="false" tIns="0" lIns="0" bIns="0" rIns="0">
            <a:spAutoFit/>
          </a:bodyPr>
          <a:lstStyle/>
          <a:p>
            <a:pPr algn="l">
              <a:lnSpc>
                <a:spcPts val="3914"/>
              </a:lnSpc>
            </a:pPr>
            <a:r>
              <a:rPr lang="en-US" sz="2795">
                <a:solidFill>
                  <a:srgbClr val="FFFFFF"/>
                </a:solidFill>
                <a:latin typeface="Public Sans"/>
                <a:ea typeface="Public Sans"/>
                <a:cs typeface="Public Sans"/>
                <a:sym typeface="Public Sans"/>
              </a:rPr>
              <a:t>Besoins psychologiques :</a:t>
            </a:r>
          </a:p>
          <a:p>
            <a:pPr algn="l" marL="603632" indent="-301816" lvl="1">
              <a:lnSpc>
                <a:spcPts val="3914"/>
              </a:lnSpc>
              <a:buFont typeface="Arial"/>
              <a:buChar char="•"/>
            </a:pPr>
            <a:r>
              <a:rPr lang="en-US" sz="2795">
                <a:solidFill>
                  <a:srgbClr val="FFFFFF"/>
                </a:solidFill>
                <a:latin typeface="Public Sans"/>
                <a:ea typeface="Public Sans"/>
                <a:cs typeface="Public Sans"/>
                <a:sym typeface="Public Sans"/>
              </a:rPr>
              <a:t>Reconnaissance : besoin d'être reconnue pour son authenticité, sa gentillesse, et son soutien, au-delà de ses compétences.</a:t>
            </a:r>
          </a:p>
          <a:p>
            <a:pPr algn="l">
              <a:lnSpc>
                <a:spcPts val="3914"/>
              </a:lnSpc>
            </a:pPr>
          </a:p>
          <a:p>
            <a:pPr algn="l">
              <a:lnSpc>
                <a:spcPts val="3914"/>
              </a:lnSpc>
            </a:pPr>
          </a:p>
          <a:p>
            <a:pPr algn="l">
              <a:lnSpc>
                <a:spcPts val="3914"/>
              </a:lnSpc>
            </a:pPr>
          </a:p>
          <a:p>
            <a:pPr algn="l">
              <a:lnSpc>
                <a:spcPts val="3914"/>
              </a:lnSpc>
            </a:pPr>
          </a:p>
          <a:p>
            <a:pPr algn="l">
              <a:lnSpc>
                <a:spcPts val="3914"/>
              </a:lnSpc>
            </a:pPr>
          </a:p>
        </p:txBody>
      </p:sp>
      <p:sp>
        <p:nvSpPr>
          <p:cNvPr name="Freeform 20" id="20"/>
          <p:cNvSpPr/>
          <p:nvPr/>
        </p:nvSpPr>
        <p:spPr>
          <a:xfrm flipH="false" flipV="false" rot="0">
            <a:off x="2112250" y="3872563"/>
            <a:ext cx="4784651" cy="4114800"/>
          </a:xfrm>
          <a:custGeom>
            <a:avLst/>
            <a:gdLst/>
            <a:ahLst/>
            <a:cxnLst/>
            <a:rect r="r" b="b" t="t" l="l"/>
            <a:pathLst>
              <a:path h="4114800" w="4784651">
                <a:moveTo>
                  <a:pt x="0" y="0"/>
                </a:moveTo>
                <a:lnTo>
                  <a:pt x="4784651" y="0"/>
                </a:lnTo>
                <a:lnTo>
                  <a:pt x="4784651" y="4114800"/>
                </a:lnTo>
                <a:lnTo>
                  <a:pt x="0" y="4114800"/>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1486133" y="3014220"/>
            <a:ext cx="5132517" cy="5061945"/>
          </a:xfrm>
          <a:custGeom>
            <a:avLst/>
            <a:gdLst/>
            <a:ahLst/>
            <a:cxnLst/>
            <a:rect r="r" b="b" t="t" l="l"/>
            <a:pathLst>
              <a:path h="5061945" w="5132517">
                <a:moveTo>
                  <a:pt x="0" y="0"/>
                </a:moveTo>
                <a:lnTo>
                  <a:pt x="5132517" y="0"/>
                </a:lnTo>
                <a:lnTo>
                  <a:pt x="5132517" y="5061945"/>
                </a:lnTo>
                <a:lnTo>
                  <a:pt x="0" y="5061945"/>
                </a:lnTo>
                <a:lnTo>
                  <a:pt x="0" y="0"/>
                </a:lnTo>
                <a:close/>
              </a:path>
            </a:pathLst>
          </a:custGeom>
          <a:blipFill>
            <a:blip r:embed="rId5">
              <a:alphaModFix amt="40000"/>
            </a:blip>
            <a:stretch>
              <a:fillRect l="0" t="0" r="0" b="0"/>
            </a:stretch>
          </a:blipFill>
        </p:spPr>
      </p:sp>
      <p:sp>
        <p:nvSpPr>
          <p:cNvPr name="TextBox 22" id="22"/>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L’Empathique</a:t>
            </a:r>
          </a:p>
        </p:txBody>
      </p:sp>
      <p:sp>
        <p:nvSpPr>
          <p:cNvPr name="TextBox 23" id="23"/>
          <p:cNvSpPr txBox="true"/>
          <p:nvPr/>
        </p:nvSpPr>
        <p:spPr>
          <a:xfrm rot="0">
            <a:off x="10028700" y="3149951"/>
            <a:ext cx="7255700" cy="4948555"/>
          </a:xfrm>
          <a:prstGeom prst="rect">
            <a:avLst/>
          </a:prstGeom>
        </p:spPr>
        <p:txBody>
          <a:bodyPr anchor="t" rtlCol="false" tIns="0" lIns="0" bIns="0" rIns="0">
            <a:spAutoFit/>
          </a:bodyPr>
          <a:lstStyle/>
          <a:p>
            <a:pPr algn="l">
              <a:lnSpc>
                <a:spcPts val="3919"/>
              </a:lnSpc>
            </a:pPr>
            <a:r>
              <a:rPr lang="en-US" sz="2799" spc="-153">
                <a:solidFill>
                  <a:srgbClr val="FFFFFF"/>
                </a:solidFill>
                <a:latin typeface="Public Sans"/>
                <a:ea typeface="Public Sans"/>
                <a:cs typeface="Public Sans"/>
                <a:sym typeface="Public Sans"/>
              </a:rPr>
              <a:t>Sous stress :</a:t>
            </a:r>
          </a:p>
          <a:p>
            <a:pPr algn="l" marL="604519" indent="-302260" lvl="1">
              <a:lnSpc>
                <a:spcPts val="3919"/>
              </a:lnSpc>
              <a:buFont typeface="Arial"/>
              <a:buChar char="•"/>
            </a:pPr>
            <a:r>
              <a:rPr lang="en-US" sz="2799" spc="-153">
                <a:solidFill>
                  <a:srgbClr val="FFFFFF"/>
                </a:solidFill>
                <a:latin typeface="Public Sans"/>
                <a:ea typeface="Public Sans"/>
                <a:cs typeface="Public Sans"/>
                <a:sym typeface="Public Sans"/>
              </a:rPr>
              <a:t>1er degré : adaptation aux autres, maintien de l’harmonie, masquage des besoins.</a:t>
            </a:r>
          </a:p>
          <a:p>
            <a:pPr algn="l">
              <a:lnSpc>
                <a:spcPts val="3919"/>
              </a:lnSpc>
            </a:pPr>
          </a:p>
          <a:p>
            <a:pPr algn="l" marL="604519" indent="-302260" lvl="1">
              <a:lnSpc>
                <a:spcPts val="3919"/>
              </a:lnSpc>
              <a:buFont typeface="Arial"/>
              <a:buChar char="•"/>
            </a:pPr>
            <a:r>
              <a:rPr lang="en-US" sz="2799" spc="-153">
                <a:solidFill>
                  <a:srgbClr val="FFFFFF"/>
                </a:solidFill>
                <a:latin typeface="Public Sans"/>
                <a:ea typeface="Public Sans"/>
                <a:cs typeface="Public Sans"/>
                <a:sym typeface="Public Sans"/>
              </a:rPr>
              <a:t>2ème degré : sentiment d’incompréhension, auto-victimisation, erreurs dues au manque de clarté et de concentration.</a:t>
            </a:r>
          </a:p>
          <a:p>
            <a:pPr algn="l">
              <a:lnSpc>
                <a:spcPts val="3919"/>
              </a:lnSpc>
            </a:pPr>
          </a:p>
          <a:p>
            <a:pPr algn="l">
              <a:lnSpc>
                <a:spcPts val="3919"/>
              </a:lnSpc>
            </a:pPr>
          </a:p>
          <a:p>
            <a:pPr algn="l">
              <a:lnSpc>
                <a:spcPts val="39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0" id="10"/>
          <p:cNvSpPr txBox="true"/>
          <p:nvPr/>
        </p:nvSpPr>
        <p:spPr>
          <a:xfrm rot="0">
            <a:off x="1670350" y="2346101"/>
            <a:ext cx="15832850"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une personnalité travaillomane se distingue par son dévouement intense au travail, sa rigueur et son souci de bien faire.</a:t>
            </a:r>
          </a:p>
        </p:txBody>
      </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11866872" y="4131026"/>
            <a:ext cx="5636328" cy="4099094"/>
          </a:xfrm>
          <a:custGeom>
            <a:avLst/>
            <a:gdLst/>
            <a:ahLst/>
            <a:cxnLst/>
            <a:rect r="r" b="b" t="t" l="l"/>
            <a:pathLst>
              <a:path h="4099094" w="5636328">
                <a:moveTo>
                  <a:pt x="0" y="0"/>
                </a:moveTo>
                <a:lnTo>
                  <a:pt x="5636328" y="0"/>
                </a:lnTo>
                <a:lnTo>
                  <a:pt x="5636328" y="4099094"/>
                </a:lnTo>
                <a:lnTo>
                  <a:pt x="0" y="4099094"/>
                </a:lnTo>
                <a:lnTo>
                  <a:pt x="0" y="0"/>
                </a:lnTo>
                <a:close/>
              </a:path>
            </a:pathLst>
          </a:custGeom>
          <a:blipFill>
            <a:blip r:embed="rId3">
              <a:alphaModFix amt="71000"/>
            </a:blip>
            <a:stretch>
              <a:fillRect l="-6621" t="0" r="-2536" b="0"/>
            </a:stretch>
          </a:blipFill>
        </p:spPr>
      </p:sp>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Travaillomane</a:t>
            </a:r>
          </a:p>
        </p:txBody>
      </p:sp>
      <p:sp>
        <p:nvSpPr>
          <p:cNvPr name="TextBox 22" id="22"/>
          <p:cNvSpPr txBox="true"/>
          <p:nvPr/>
        </p:nvSpPr>
        <p:spPr>
          <a:xfrm rot="0">
            <a:off x="1670350" y="3413102"/>
            <a:ext cx="6324427" cy="3387447"/>
          </a:xfrm>
          <a:prstGeom prst="rect">
            <a:avLst/>
          </a:prstGeom>
        </p:spPr>
        <p:txBody>
          <a:bodyPr anchor="t" rtlCol="false" tIns="0" lIns="0" bIns="0" rIns="0">
            <a:spAutoFit/>
          </a:bodyPr>
          <a:lstStyle/>
          <a:p>
            <a:pPr algn="just">
              <a:lnSpc>
                <a:spcPts val="3865"/>
              </a:lnSpc>
            </a:pPr>
            <a:r>
              <a:rPr lang="en-US" sz="2760">
                <a:solidFill>
                  <a:srgbClr val="FFFFFF"/>
                </a:solidFill>
                <a:latin typeface="Public Sans"/>
                <a:ea typeface="Public Sans"/>
                <a:cs typeface="Public Sans"/>
                <a:sym typeface="Public Sans"/>
              </a:rPr>
              <a:t>Points forts :</a:t>
            </a:r>
          </a:p>
          <a:p>
            <a:pPr algn="just" marL="596086" indent="-298043" lvl="1">
              <a:lnSpc>
                <a:spcPts val="3865"/>
              </a:lnSpc>
              <a:buFont typeface="Arial"/>
              <a:buChar char="•"/>
            </a:pPr>
            <a:r>
              <a:rPr lang="en-US" sz="2760">
                <a:solidFill>
                  <a:srgbClr val="FFFFFF"/>
                </a:solidFill>
                <a:latin typeface="Public Sans"/>
                <a:ea typeface="Public Sans"/>
                <a:cs typeface="Public Sans"/>
                <a:sym typeface="Public Sans"/>
              </a:rPr>
              <a:t>Responsabilité </a:t>
            </a:r>
          </a:p>
          <a:p>
            <a:pPr algn="just" marL="596086" indent="-298043" lvl="1">
              <a:lnSpc>
                <a:spcPts val="3865"/>
              </a:lnSpc>
              <a:buFont typeface="Arial"/>
              <a:buChar char="•"/>
            </a:pPr>
            <a:r>
              <a:rPr lang="en-US" sz="2760">
                <a:solidFill>
                  <a:srgbClr val="FFFFFF"/>
                </a:solidFill>
                <a:latin typeface="Public Sans"/>
                <a:ea typeface="Public Sans"/>
                <a:cs typeface="Public Sans"/>
                <a:sym typeface="Public Sans"/>
              </a:rPr>
              <a:t>Organisation et Planification</a:t>
            </a:r>
          </a:p>
          <a:p>
            <a:pPr algn="just" marL="596086" indent="-298043" lvl="1">
              <a:lnSpc>
                <a:spcPts val="3865"/>
              </a:lnSpc>
              <a:buFont typeface="Arial"/>
              <a:buChar char="•"/>
            </a:pPr>
            <a:r>
              <a:rPr lang="en-US" sz="2760">
                <a:solidFill>
                  <a:srgbClr val="FFFFFF"/>
                </a:solidFill>
                <a:latin typeface="Public Sans"/>
                <a:ea typeface="Public Sans"/>
                <a:cs typeface="Public Sans"/>
                <a:sym typeface="Public Sans"/>
              </a:rPr>
              <a:t>Pensée logique</a:t>
            </a:r>
          </a:p>
          <a:p>
            <a:pPr algn="just">
              <a:lnSpc>
                <a:spcPts val="3865"/>
              </a:lnSpc>
            </a:pPr>
          </a:p>
          <a:p>
            <a:pPr algn="just">
              <a:lnSpc>
                <a:spcPts val="3865"/>
              </a:lnSpc>
            </a:pPr>
          </a:p>
          <a:p>
            <a:pPr algn="just">
              <a:lnSpc>
                <a:spcPts val="3865"/>
              </a:lnSpc>
            </a:pPr>
          </a:p>
        </p:txBody>
      </p:sp>
      <p:sp>
        <p:nvSpPr>
          <p:cNvPr name="TextBox 23" id="23"/>
          <p:cNvSpPr txBox="true"/>
          <p:nvPr/>
        </p:nvSpPr>
        <p:spPr>
          <a:xfrm rot="0">
            <a:off x="1679875" y="5795645"/>
            <a:ext cx="9977722" cy="29673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Perception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Logique et canal interrogatif</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Timing rigoureux et aversion pour l’imprévisibilité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Importance des faits et informations</a:t>
            </a:r>
          </a:p>
          <a:p>
            <a:pPr algn="just">
              <a:lnSpc>
                <a:spcPts val="3919"/>
              </a:lnSpc>
            </a:pPr>
          </a:p>
          <a:p>
            <a:pPr algn="just">
              <a:lnSpc>
                <a:spcPts val="391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239061" y="3216626"/>
            <a:ext cx="5118967" cy="4389514"/>
          </a:xfrm>
          <a:custGeom>
            <a:avLst/>
            <a:gdLst/>
            <a:ahLst/>
            <a:cxnLst/>
            <a:rect r="r" b="b" t="t" l="l"/>
            <a:pathLst>
              <a:path h="4389514" w="5118967">
                <a:moveTo>
                  <a:pt x="0" y="0"/>
                </a:moveTo>
                <a:lnTo>
                  <a:pt x="5118967" y="0"/>
                </a:lnTo>
                <a:lnTo>
                  <a:pt x="5118967" y="4389514"/>
                </a:lnTo>
                <a:lnTo>
                  <a:pt x="0" y="4389514"/>
                </a:lnTo>
                <a:lnTo>
                  <a:pt x="0" y="0"/>
                </a:lnTo>
                <a:close/>
              </a:path>
            </a:pathLst>
          </a:custGeom>
          <a:blipFill>
            <a:blip r:embed="rId3">
              <a:alphaModFix amt="42000"/>
            </a:blip>
            <a:stretch>
              <a:fillRect l="0" t="0" r="0" b="0"/>
            </a:stretch>
          </a:blipFill>
        </p:spPr>
      </p:sp>
      <p:grpSp>
        <p:nvGrpSpPr>
          <p:cNvPr name="Group 3" id="3"/>
          <p:cNvGrpSpPr/>
          <p:nvPr/>
        </p:nvGrpSpPr>
        <p:grpSpPr>
          <a:xfrm rot="0">
            <a:off x="0" y="0"/>
            <a:ext cx="18306600" cy="10287000"/>
            <a:chOff x="0" y="0"/>
            <a:chExt cx="24408800" cy="13716000"/>
          </a:xfrm>
        </p:grpSpPr>
        <p:sp>
          <p:nvSpPr>
            <p:cNvPr name="Freeform 4" id="4"/>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5" id="5"/>
          <p:cNvGrpSpPr/>
          <p:nvPr/>
        </p:nvGrpSpPr>
        <p:grpSpPr>
          <a:xfrm rot="0">
            <a:off x="1205500" y="656150"/>
            <a:ext cx="441900" cy="441900"/>
            <a:chOff x="0" y="0"/>
            <a:chExt cx="589200" cy="589200"/>
          </a:xfrm>
        </p:grpSpPr>
        <p:sp>
          <p:nvSpPr>
            <p:cNvPr name="Freeform 6" id="6"/>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7" id="7"/>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8" id="8"/>
          <p:cNvGrpSpPr/>
          <p:nvPr/>
        </p:nvGrpSpPr>
        <p:grpSpPr>
          <a:xfrm rot="0">
            <a:off x="16842500" y="656150"/>
            <a:ext cx="441900" cy="441900"/>
            <a:chOff x="0" y="0"/>
            <a:chExt cx="589200" cy="589200"/>
          </a:xfrm>
        </p:grpSpPr>
        <p:sp>
          <p:nvSpPr>
            <p:cNvPr name="Freeform 9" id="9"/>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0" id="10"/>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2815993" y="348196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34000"/>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2112250" y="3116735"/>
            <a:ext cx="6475175" cy="4844875"/>
          </a:xfrm>
          <a:prstGeom prst="rect">
            <a:avLst/>
          </a:prstGeom>
        </p:spPr>
        <p:txBody>
          <a:bodyPr anchor="t" rtlCol="false" tIns="0" lIns="0" bIns="0" rIns="0">
            <a:spAutoFit/>
          </a:bodyPr>
          <a:lstStyle/>
          <a:p>
            <a:pPr algn="l">
              <a:lnSpc>
                <a:spcPts val="3859"/>
              </a:lnSpc>
            </a:pPr>
            <a:r>
              <a:rPr lang="en-US" sz="2756">
                <a:solidFill>
                  <a:srgbClr val="FFFFFF"/>
                </a:solidFill>
                <a:latin typeface="Public Sans"/>
                <a:ea typeface="Public Sans"/>
                <a:cs typeface="Public Sans"/>
                <a:sym typeface="Public Sans"/>
              </a:rPr>
              <a:t>Besoins psychologiques :</a:t>
            </a:r>
          </a:p>
          <a:p>
            <a:pPr algn="l" marL="595210" indent="-297605" lvl="1">
              <a:lnSpc>
                <a:spcPts val="3859"/>
              </a:lnSpc>
              <a:buFont typeface="Arial"/>
              <a:buChar char="•"/>
            </a:pPr>
            <a:r>
              <a:rPr lang="en-US" sz="2756">
                <a:solidFill>
                  <a:srgbClr val="FFFFFF"/>
                </a:solidFill>
                <a:latin typeface="Public Sans"/>
                <a:ea typeface="Public Sans"/>
                <a:cs typeface="Public Sans"/>
                <a:sym typeface="Public Sans"/>
              </a:rPr>
              <a:t>Reconnaissance : valorisation de l’efficacité,recherche de reconnaissance pour la contribution, les compétences, et le temps investi.</a:t>
            </a:r>
          </a:p>
          <a:p>
            <a:pPr algn="l">
              <a:lnSpc>
                <a:spcPts val="3859"/>
              </a:lnSpc>
            </a:pPr>
          </a:p>
          <a:p>
            <a:pPr algn="l">
              <a:lnSpc>
                <a:spcPts val="3859"/>
              </a:lnSpc>
            </a:pPr>
          </a:p>
          <a:p>
            <a:pPr algn="l">
              <a:lnSpc>
                <a:spcPts val="3859"/>
              </a:lnSpc>
            </a:pPr>
          </a:p>
          <a:p>
            <a:pPr algn="l">
              <a:lnSpc>
                <a:spcPts val="3859"/>
              </a:lnSpc>
            </a:pPr>
          </a:p>
        </p:txBody>
      </p:sp>
      <p:sp>
        <p:nvSpPr>
          <p:cNvPr name="TextBox 22" id="22"/>
          <p:cNvSpPr txBox="true"/>
          <p:nvPr/>
        </p:nvSpPr>
        <p:spPr>
          <a:xfrm rot="0">
            <a:off x="10532290" y="3159476"/>
            <a:ext cx="6532508" cy="4359021"/>
          </a:xfrm>
          <a:prstGeom prst="rect">
            <a:avLst/>
          </a:prstGeom>
        </p:spPr>
        <p:txBody>
          <a:bodyPr anchor="t" rtlCol="false" tIns="0" lIns="0" bIns="0" rIns="0">
            <a:spAutoFit/>
          </a:bodyPr>
          <a:lstStyle/>
          <a:p>
            <a:pPr algn="l">
              <a:lnSpc>
                <a:spcPts val="3863"/>
              </a:lnSpc>
            </a:pPr>
            <a:r>
              <a:rPr lang="en-US" sz="2760">
                <a:solidFill>
                  <a:srgbClr val="FFFFFF"/>
                </a:solidFill>
                <a:latin typeface="Public Sans"/>
                <a:ea typeface="Public Sans"/>
                <a:cs typeface="Public Sans"/>
                <a:sym typeface="Public Sans"/>
              </a:rPr>
              <a:t>Sous stress :</a:t>
            </a:r>
          </a:p>
          <a:p>
            <a:pPr algn="l" marL="595884" indent="-297942" lvl="1">
              <a:lnSpc>
                <a:spcPts val="3863"/>
              </a:lnSpc>
              <a:buFont typeface="Arial"/>
              <a:buChar char="•"/>
            </a:pPr>
            <a:r>
              <a:rPr lang="en-US" sz="2760">
                <a:solidFill>
                  <a:srgbClr val="FFFFFF"/>
                </a:solidFill>
                <a:latin typeface="Public Sans"/>
                <a:ea typeface="Public Sans"/>
                <a:cs typeface="Public Sans"/>
                <a:sym typeface="Public Sans"/>
              </a:rPr>
              <a:t>1er degré : perte dans les détails, sur-analyse, ralentissement.</a:t>
            </a:r>
          </a:p>
          <a:p>
            <a:pPr algn="l" marL="595884" indent="-297942" lvl="1">
              <a:lnSpc>
                <a:spcPts val="3863"/>
              </a:lnSpc>
              <a:buFont typeface="Arial"/>
              <a:buChar char="•"/>
            </a:pPr>
            <a:r>
              <a:rPr lang="en-US" sz="2760">
                <a:solidFill>
                  <a:srgbClr val="FFFFFF"/>
                </a:solidFill>
                <a:latin typeface="Public Sans"/>
                <a:ea typeface="Public Sans"/>
                <a:cs typeface="Public Sans"/>
                <a:sym typeface="Public Sans"/>
              </a:rPr>
              <a:t>2ème degré : perfectionnisme, contrôle excessif, focus sur détails, non-respect du timing.</a:t>
            </a:r>
          </a:p>
          <a:p>
            <a:pPr algn="l">
              <a:lnSpc>
                <a:spcPts val="3863"/>
              </a:lnSpc>
            </a:pPr>
          </a:p>
          <a:p>
            <a:pPr algn="l">
              <a:lnSpc>
                <a:spcPts val="3863"/>
              </a:lnSpc>
            </a:pPr>
          </a:p>
          <a:p>
            <a:pPr algn="l">
              <a:lnSpc>
                <a:spcPts val="3863"/>
              </a:lnSpc>
            </a:pPr>
          </a:p>
        </p:txBody>
      </p:sp>
      <p:sp>
        <p:nvSpPr>
          <p:cNvPr name="TextBox 23" id="23"/>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Travaillomane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89" r="0" b="-9289"/>
            </a:stretch>
          </a:blipFill>
        </p:spPr>
      </p:sp>
      <p:grpSp>
        <p:nvGrpSpPr>
          <p:cNvPr name="Group 3" id="3"/>
          <p:cNvGrpSpPr/>
          <p:nvPr/>
        </p:nvGrpSpPr>
        <p:grpSpPr>
          <a:xfrm rot="0">
            <a:off x="-18600" y="0"/>
            <a:ext cx="18306600" cy="10287000"/>
            <a:chOff x="0" y="0"/>
            <a:chExt cx="24408800" cy="13716000"/>
          </a:xfrm>
        </p:grpSpPr>
        <p:sp>
          <p:nvSpPr>
            <p:cNvPr name="Freeform 4" id="4"/>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102C59"/>
            </a:solidFill>
          </p:spPr>
        </p:sp>
      </p:grpSp>
      <p:grpSp>
        <p:nvGrpSpPr>
          <p:cNvPr name="Group 5" id="5"/>
          <p:cNvGrpSpPr/>
          <p:nvPr/>
        </p:nvGrpSpPr>
        <p:grpSpPr>
          <a:xfrm rot="0">
            <a:off x="1205500" y="656150"/>
            <a:ext cx="441900" cy="441900"/>
            <a:chOff x="0" y="0"/>
            <a:chExt cx="589200" cy="589200"/>
          </a:xfrm>
        </p:grpSpPr>
        <p:sp>
          <p:nvSpPr>
            <p:cNvPr name="Freeform 6" id="6"/>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7" id="7"/>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8" id="8"/>
          <p:cNvGrpSpPr/>
          <p:nvPr/>
        </p:nvGrpSpPr>
        <p:grpSpPr>
          <a:xfrm rot="0">
            <a:off x="16842500" y="656150"/>
            <a:ext cx="441900" cy="441900"/>
            <a:chOff x="0" y="0"/>
            <a:chExt cx="589200" cy="589200"/>
          </a:xfrm>
        </p:grpSpPr>
        <p:sp>
          <p:nvSpPr>
            <p:cNvPr name="Freeform 9" id="9"/>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0" id="10"/>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pic>
        <p:nvPicPr>
          <p:cNvPr name="Picture 20" id="2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545" t="0" r="0" b="884"/>
          <a:stretch>
            <a:fillRect/>
          </a:stretch>
        </p:blipFill>
        <p:spPr>
          <a:xfrm flipH="false" flipV="false" rot="0">
            <a:off x="3808882" y="2246615"/>
            <a:ext cx="10833435" cy="6134711"/>
          </a:xfrm>
          <a:prstGeom prst="rect">
            <a:avLst/>
          </a:prstGeom>
        </p:spPr>
      </p:pic>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Conclusion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0"/>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pic>
        <p:nvPicPr>
          <p:cNvPr name="Picture 19" id="19">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19275" y="1028700"/>
            <a:ext cx="14630400" cy="8229600"/>
          </a:xfrm>
          <a:prstGeom prst="rect">
            <a:avLst/>
          </a:prstGeom>
        </p:spPr>
      </p:pic>
      <p:sp>
        <p:nvSpPr>
          <p:cNvPr name="TextBox 20" id="20"/>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DC848A"/>
                </a:solidFill>
                <a:latin typeface="Public Sans"/>
                <a:ea typeface="Public Sans"/>
                <a:cs typeface="Public Sans"/>
                <a:sym typeface="Public Sans"/>
              </a:rPr>
              <a:t>Quiz</a:t>
            </a:r>
          </a:p>
        </p:txBody>
      </p:sp>
    </p:spTree>
  </p:cSld>
  <p:clrMapOvr>
    <a:masterClrMapping/>
  </p:clrMapOvr>
  <p:timing>
    <p:tnLst>
      <p:par>
        <p:cTn dur="indefinite" restart="never" nodeType="tmRoot">
          <p:childTnLst>
            <p:video>
              <p:cMediaNode vol="100000">
                <p:cTn fill="hold" display="false">
                  <p:stCondLst>
                    <p:cond delay="indefinite"/>
                  </p:stCondLst>
                </p:cTn>
                <p:tgtEl>
                  <p:spTgt spid="19"/>
                </p:tgtEl>
              </p:cMediaNode>
            </p:video>
          </p:childTnLst>
        </p:cTn>
      </p:par>
    </p:tnLst>
  </p:timing>
</p:sld>
</file>

<file path=ppt/slides/slide18.xml><?xml version="1.0" encoding="utf-8"?>
<p:sld xmlns:p="http://schemas.openxmlformats.org/presentationml/2006/main" xmlns:a="http://schemas.openxmlformats.org/drawingml/2006/main">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9" id="19"/>
          <p:cNvSpPr txBox="true"/>
          <p:nvPr/>
        </p:nvSpPr>
        <p:spPr>
          <a:xfrm rot="0">
            <a:off x="3838144" y="3432385"/>
            <a:ext cx="10611713" cy="3286125"/>
          </a:xfrm>
          <a:prstGeom prst="rect">
            <a:avLst/>
          </a:prstGeom>
        </p:spPr>
        <p:txBody>
          <a:bodyPr anchor="t" rtlCol="false" tIns="0" lIns="0" bIns="0" rIns="0">
            <a:spAutoFit/>
          </a:bodyPr>
          <a:lstStyle/>
          <a:p>
            <a:pPr algn="ctr">
              <a:lnSpc>
                <a:spcPts val="12952"/>
              </a:lnSpc>
            </a:pPr>
            <a:r>
              <a:rPr lang="en-US" sz="10793">
                <a:solidFill>
                  <a:srgbClr val="FFFFFF"/>
                </a:solidFill>
                <a:latin typeface="Public Sans"/>
                <a:ea typeface="Public Sans"/>
                <a:cs typeface="Public Sans"/>
                <a:sym typeface="Public Sans"/>
              </a:rPr>
              <a:t>M</a:t>
            </a:r>
            <a:r>
              <a:rPr lang="en-US" sz="10793">
                <a:solidFill>
                  <a:srgbClr val="FFFFFF"/>
                </a:solidFill>
                <a:latin typeface="Public Sans"/>
                <a:ea typeface="Public Sans"/>
                <a:cs typeface="Public Sans"/>
                <a:sym typeface="Public Sans"/>
              </a:rPr>
              <a:t>erci pour votre attention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02C59"/>
        </a:solidFill>
      </p:bgPr>
    </p:bg>
    <p:spTree>
      <p:nvGrpSpPr>
        <p:cNvPr id="1" name=""/>
        <p:cNvGrpSpPr/>
        <p:nvPr/>
      </p:nvGrpSpPr>
      <p:grpSpPr>
        <a:xfrm>
          <a:off x="0" y="0"/>
          <a:ext cx="0" cy="0"/>
          <a:chOff x="0" y="0"/>
          <a:chExt cx="0" cy="0"/>
        </a:xfrm>
      </p:grpSpPr>
      <p:sp>
        <p:nvSpPr>
          <p:cNvPr name="AutoShape 2" id="2"/>
          <p:cNvSpPr/>
          <p:nvPr/>
        </p:nvSpPr>
        <p:spPr>
          <a:xfrm>
            <a:off x="3389435" y="4029002"/>
            <a:ext cx="11509129" cy="0"/>
          </a:xfrm>
          <a:prstGeom prst="line">
            <a:avLst/>
          </a:prstGeom>
          <a:ln cap="flat" w="76200">
            <a:solidFill>
              <a:srgbClr val="3A5E91"/>
            </a:solidFill>
            <a:prstDash val="solid"/>
            <a:headEnd type="none" len="sm" w="sm"/>
            <a:tailEnd type="none" len="sm" w="sm"/>
          </a:ln>
        </p:spPr>
      </p:sp>
      <p:grpSp>
        <p:nvGrpSpPr>
          <p:cNvPr name="Group 3" id="3"/>
          <p:cNvGrpSpPr/>
          <p:nvPr/>
        </p:nvGrpSpPr>
        <p:grpSpPr>
          <a:xfrm rot="0">
            <a:off x="1028700" y="3375033"/>
            <a:ext cx="3683729" cy="3874884"/>
            <a:chOff x="0" y="0"/>
            <a:chExt cx="1002912" cy="1054955"/>
          </a:xfrm>
        </p:grpSpPr>
        <p:sp>
          <p:nvSpPr>
            <p:cNvPr name="Freeform 4" id="4"/>
            <p:cNvSpPr/>
            <p:nvPr/>
          </p:nvSpPr>
          <p:spPr>
            <a:xfrm flipH="false" flipV="false" rot="0">
              <a:off x="0" y="0"/>
              <a:ext cx="1002913" cy="1054955"/>
            </a:xfrm>
            <a:custGeom>
              <a:avLst/>
              <a:gdLst/>
              <a:ahLst/>
              <a:cxnLst/>
              <a:rect r="r" b="b" t="t" l="l"/>
              <a:pathLst>
                <a:path h="1054955" w="1002913">
                  <a:moveTo>
                    <a:pt x="37830" y="0"/>
                  </a:moveTo>
                  <a:lnTo>
                    <a:pt x="965083" y="0"/>
                  </a:lnTo>
                  <a:cubicBezTo>
                    <a:pt x="985976" y="0"/>
                    <a:pt x="1002913" y="16937"/>
                    <a:pt x="1002913" y="37830"/>
                  </a:cubicBezTo>
                  <a:lnTo>
                    <a:pt x="1002913" y="1017126"/>
                  </a:lnTo>
                  <a:cubicBezTo>
                    <a:pt x="1002913" y="1038018"/>
                    <a:pt x="985976" y="1054955"/>
                    <a:pt x="965083" y="1054955"/>
                  </a:cubicBezTo>
                  <a:lnTo>
                    <a:pt x="37830" y="1054955"/>
                  </a:lnTo>
                  <a:cubicBezTo>
                    <a:pt x="16937" y="1054955"/>
                    <a:pt x="0" y="1038018"/>
                    <a:pt x="0" y="1017126"/>
                  </a:cubicBezTo>
                  <a:lnTo>
                    <a:pt x="0" y="37830"/>
                  </a:lnTo>
                  <a:cubicBezTo>
                    <a:pt x="0" y="16937"/>
                    <a:pt x="16937" y="0"/>
                    <a:pt x="37830" y="0"/>
                  </a:cubicBezTo>
                  <a:close/>
                </a:path>
              </a:pathLst>
            </a:custGeom>
            <a:solidFill>
              <a:srgbClr val="3A5E91"/>
            </a:solidFill>
          </p:spPr>
        </p:sp>
        <p:sp>
          <p:nvSpPr>
            <p:cNvPr name="TextBox 5" id="5"/>
            <p:cNvSpPr txBox="true"/>
            <p:nvPr/>
          </p:nvSpPr>
          <p:spPr>
            <a:xfrm>
              <a:off x="0" y="85725"/>
              <a:ext cx="1002912" cy="969230"/>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273152" y="1437026"/>
            <a:ext cx="11741696" cy="1232538"/>
          </a:xfrm>
          <a:prstGeom prst="rect">
            <a:avLst/>
          </a:prstGeom>
        </p:spPr>
        <p:txBody>
          <a:bodyPr anchor="t" rtlCol="false" tIns="0" lIns="0" bIns="0" rIns="0">
            <a:spAutoFit/>
          </a:bodyPr>
          <a:lstStyle/>
          <a:p>
            <a:pPr algn="ctr">
              <a:lnSpc>
                <a:spcPts val="9120"/>
              </a:lnSpc>
            </a:pPr>
            <a:r>
              <a:rPr lang="en-US" sz="9500">
                <a:solidFill>
                  <a:srgbClr val="FFFFFF"/>
                </a:solidFill>
                <a:latin typeface="Public Sans"/>
                <a:ea typeface="Public Sans"/>
                <a:cs typeface="Public Sans"/>
                <a:sym typeface="Public Sans"/>
              </a:rPr>
              <a:t>Plan</a:t>
            </a:r>
          </a:p>
        </p:txBody>
      </p:sp>
      <p:grpSp>
        <p:nvGrpSpPr>
          <p:cNvPr name="Group 7" id="7"/>
          <p:cNvGrpSpPr/>
          <p:nvPr/>
        </p:nvGrpSpPr>
        <p:grpSpPr>
          <a:xfrm rot="0">
            <a:off x="5212967" y="3368047"/>
            <a:ext cx="3683729" cy="3881870"/>
            <a:chOff x="0" y="0"/>
            <a:chExt cx="1002912" cy="1056857"/>
          </a:xfrm>
        </p:grpSpPr>
        <p:sp>
          <p:nvSpPr>
            <p:cNvPr name="Freeform 8" id="8"/>
            <p:cNvSpPr/>
            <p:nvPr/>
          </p:nvSpPr>
          <p:spPr>
            <a:xfrm flipH="false" flipV="false" rot="0">
              <a:off x="0" y="0"/>
              <a:ext cx="1002913" cy="1056857"/>
            </a:xfrm>
            <a:custGeom>
              <a:avLst/>
              <a:gdLst/>
              <a:ahLst/>
              <a:cxnLst/>
              <a:rect r="r" b="b" t="t" l="l"/>
              <a:pathLst>
                <a:path h="1056857" w="1002913">
                  <a:moveTo>
                    <a:pt x="37830" y="0"/>
                  </a:moveTo>
                  <a:lnTo>
                    <a:pt x="965083" y="0"/>
                  </a:lnTo>
                  <a:cubicBezTo>
                    <a:pt x="985976" y="0"/>
                    <a:pt x="1002913" y="16937"/>
                    <a:pt x="1002913" y="37830"/>
                  </a:cubicBezTo>
                  <a:lnTo>
                    <a:pt x="1002913" y="1019027"/>
                  </a:lnTo>
                  <a:cubicBezTo>
                    <a:pt x="1002913" y="1029061"/>
                    <a:pt x="998927" y="1038683"/>
                    <a:pt x="991832" y="1045777"/>
                  </a:cubicBezTo>
                  <a:cubicBezTo>
                    <a:pt x="984738" y="1052872"/>
                    <a:pt x="975116" y="1056857"/>
                    <a:pt x="965083" y="1056857"/>
                  </a:cubicBezTo>
                  <a:lnTo>
                    <a:pt x="37830" y="1056857"/>
                  </a:lnTo>
                  <a:cubicBezTo>
                    <a:pt x="27797" y="1056857"/>
                    <a:pt x="18175" y="1052872"/>
                    <a:pt x="11080" y="1045777"/>
                  </a:cubicBezTo>
                  <a:cubicBezTo>
                    <a:pt x="3986" y="1038683"/>
                    <a:pt x="0" y="1029061"/>
                    <a:pt x="0" y="1019027"/>
                  </a:cubicBezTo>
                  <a:lnTo>
                    <a:pt x="0" y="37830"/>
                  </a:lnTo>
                  <a:cubicBezTo>
                    <a:pt x="0" y="16937"/>
                    <a:pt x="16937" y="0"/>
                    <a:pt x="37830" y="0"/>
                  </a:cubicBezTo>
                  <a:close/>
                </a:path>
              </a:pathLst>
            </a:custGeom>
            <a:solidFill>
              <a:srgbClr val="3A5E91"/>
            </a:solidFill>
          </p:spPr>
        </p:sp>
        <p:sp>
          <p:nvSpPr>
            <p:cNvPr name="TextBox 9" id="9"/>
            <p:cNvSpPr txBox="true"/>
            <p:nvPr/>
          </p:nvSpPr>
          <p:spPr>
            <a:xfrm>
              <a:off x="0" y="85725"/>
              <a:ext cx="1002912" cy="971132"/>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394269" y="3422658"/>
            <a:ext cx="3683729" cy="3827259"/>
            <a:chOff x="0" y="0"/>
            <a:chExt cx="1002912" cy="1041989"/>
          </a:xfrm>
        </p:grpSpPr>
        <p:sp>
          <p:nvSpPr>
            <p:cNvPr name="Freeform 11" id="11"/>
            <p:cNvSpPr/>
            <p:nvPr/>
          </p:nvSpPr>
          <p:spPr>
            <a:xfrm flipH="false" flipV="false" rot="0">
              <a:off x="0" y="0"/>
              <a:ext cx="1002913" cy="1041989"/>
            </a:xfrm>
            <a:custGeom>
              <a:avLst/>
              <a:gdLst/>
              <a:ahLst/>
              <a:cxnLst/>
              <a:rect r="r" b="b" t="t" l="l"/>
              <a:pathLst>
                <a:path h="1041989" w="1002913">
                  <a:moveTo>
                    <a:pt x="37830" y="0"/>
                  </a:moveTo>
                  <a:lnTo>
                    <a:pt x="965083" y="0"/>
                  </a:lnTo>
                  <a:cubicBezTo>
                    <a:pt x="985976" y="0"/>
                    <a:pt x="1002913" y="16937"/>
                    <a:pt x="1002913" y="37830"/>
                  </a:cubicBezTo>
                  <a:lnTo>
                    <a:pt x="1002913" y="1004159"/>
                  </a:lnTo>
                  <a:cubicBezTo>
                    <a:pt x="1002913" y="1014193"/>
                    <a:pt x="998927" y="1023815"/>
                    <a:pt x="991832" y="1030909"/>
                  </a:cubicBezTo>
                  <a:cubicBezTo>
                    <a:pt x="984738" y="1038004"/>
                    <a:pt x="975116" y="1041989"/>
                    <a:pt x="965083" y="1041989"/>
                  </a:cubicBezTo>
                  <a:lnTo>
                    <a:pt x="37830" y="1041989"/>
                  </a:lnTo>
                  <a:cubicBezTo>
                    <a:pt x="16937" y="1041989"/>
                    <a:pt x="0" y="1025052"/>
                    <a:pt x="0" y="1004159"/>
                  </a:cubicBezTo>
                  <a:lnTo>
                    <a:pt x="0" y="37830"/>
                  </a:lnTo>
                  <a:cubicBezTo>
                    <a:pt x="0" y="16937"/>
                    <a:pt x="16937" y="0"/>
                    <a:pt x="37830" y="0"/>
                  </a:cubicBezTo>
                  <a:close/>
                </a:path>
              </a:pathLst>
            </a:custGeom>
            <a:solidFill>
              <a:srgbClr val="3A5E91"/>
            </a:solidFill>
          </p:spPr>
        </p:sp>
        <p:sp>
          <p:nvSpPr>
            <p:cNvPr name="TextBox 12" id="12"/>
            <p:cNvSpPr txBox="true"/>
            <p:nvPr/>
          </p:nvSpPr>
          <p:spPr>
            <a:xfrm>
              <a:off x="0" y="85725"/>
              <a:ext cx="1002912" cy="956264"/>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3575571" y="3375033"/>
            <a:ext cx="3683729" cy="3874884"/>
            <a:chOff x="0" y="0"/>
            <a:chExt cx="1002912" cy="1054955"/>
          </a:xfrm>
        </p:grpSpPr>
        <p:sp>
          <p:nvSpPr>
            <p:cNvPr name="Freeform 14" id="14"/>
            <p:cNvSpPr/>
            <p:nvPr/>
          </p:nvSpPr>
          <p:spPr>
            <a:xfrm flipH="false" flipV="false" rot="0">
              <a:off x="0" y="0"/>
              <a:ext cx="1002913" cy="1054955"/>
            </a:xfrm>
            <a:custGeom>
              <a:avLst/>
              <a:gdLst/>
              <a:ahLst/>
              <a:cxnLst/>
              <a:rect r="r" b="b" t="t" l="l"/>
              <a:pathLst>
                <a:path h="1054955" w="1002913">
                  <a:moveTo>
                    <a:pt x="37830" y="0"/>
                  </a:moveTo>
                  <a:lnTo>
                    <a:pt x="965083" y="0"/>
                  </a:lnTo>
                  <a:cubicBezTo>
                    <a:pt x="985976" y="0"/>
                    <a:pt x="1002913" y="16937"/>
                    <a:pt x="1002913" y="37830"/>
                  </a:cubicBezTo>
                  <a:lnTo>
                    <a:pt x="1002913" y="1017126"/>
                  </a:lnTo>
                  <a:cubicBezTo>
                    <a:pt x="1002913" y="1038018"/>
                    <a:pt x="985976" y="1054955"/>
                    <a:pt x="965083" y="1054955"/>
                  </a:cubicBezTo>
                  <a:lnTo>
                    <a:pt x="37830" y="1054955"/>
                  </a:lnTo>
                  <a:cubicBezTo>
                    <a:pt x="16937" y="1054955"/>
                    <a:pt x="0" y="1038018"/>
                    <a:pt x="0" y="1017126"/>
                  </a:cubicBezTo>
                  <a:lnTo>
                    <a:pt x="0" y="37830"/>
                  </a:lnTo>
                  <a:cubicBezTo>
                    <a:pt x="0" y="16937"/>
                    <a:pt x="16937" y="0"/>
                    <a:pt x="37830" y="0"/>
                  </a:cubicBezTo>
                  <a:close/>
                </a:path>
              </a:pathLst>
            </a:custGeom>
            <a:solidFill>
              <a:srgbClr val="3A5E91"/>
            </a:solidFill>
          </p:spPr>
        </p:sp>
        <p:sp>
          <p:nvSpPr>
            <p:cNvPr name="TextBox 15" id="15"/>
            <p:cNvSpPr txBox="true"/>
            <p:nvPr/>
          </p:nvSpPr>
          <p:spPr>
            <a:xfrm>
              <a:off x="0" y="85725"/>
              <a:ext cx="1002912" cy="969230"/>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1993572" y="3908912"/>
            <a:ext cx="1753986" cy="1097279"/>
          </a:xfrm>
          <a:prstGeom prst="rect">
            <a:avLst/>
          </a:prstGeom>
        </p:spPr>
        <p:txBody>
          <a:bodyPr anchor="t" rtlCol="false" tIns="0" lIns="0" bIns="0" rIns="0">
            <a:spAutoFit/>
          </a:bodyPr>
          <a:lstStyle/>
          <a:p>
            <a:pPr algn="ctr">
              <a:lnSpc>
                <a:spcPts val="8159"/>
              </a:lnSpc>
            </a:pPr>
            <a:r>
              <a:rPr lang="en-US" sz="8499">
                <a:solidFill>
                  <a:srgbClr val="FFFFFF"/>
                </a:solidFill>
                <a:latin typeface="Public Sans"/>
                <a:ea typeface="Public Sans"/>
                <a:cs typeface="Public Sans"/>
                <a:sym typeface="Public Sans"/>
              </a:rPr>
              <a:t>01</a:t>
            </a:r>
          </a:p>
        </p:txBody>
      </p:sp>
      <p:sp>
        <p:nvSpPr>
          <p:cNvPr name="TextBox 17" id="17"/>
          <p:cNvSpPr txBox="true"/>
          <p:nvPr/>
        </p:nvSpPr>
        <p:spPr>
          <a:xfrm rot="0">
            <a:off x="6177838" y="3908912"/>
            <a:ext cx="1753986" cy="1097279"/>
          </a:xfrm>
          <a:prstGeom prst="rect">
            <a:avLst/>
          </a:prstGeom>
        </p:spPr>
        <p:txBody>
          <a:bodyPr anchor="t" rtlCol="false" tIns="0" lIns="0" bIns="0" rIns="0">
            <a:spAutoFit/>
          </a:bodyPr>
          <a:lstStyle/>
          <a:p>
            <a:pPr algn="ctr">
              <a:lnSpc>
                <a:spcPts val="8159"/>
              </a:lnSpc>
            </a:pPr>
            <a:r>
              <a:rPr lang="en-US" sz="8499">
                <a:solidFill>
                  <a:srgbClr val="FFFFFF"/>
                </a:solidFill>
                <a:latin typeface="Public Sans"/>
                <a:ea typeface="Public Sans"/>
                <a:cs typeface="Public Sans"/>
                <a:sym typeface="Public Sans"/>
              </a:rPr>
              <a:t>02</a:t>
            </a:r>
          </a:p>
        </p:txBody>
      </p:sp>
      <p:sp>
        <p:nvSpPr>
          <p:cNvPr name="TextBox 18" id="18"/>
          <p:cNvSpPr txBox="true"/>
          <p:nvPr/>
        </p:nvSpPr>
        <p:spPr>
          <a:xfrm rot="0">
            <a:off x="10359140" y="3908912"/>
            <a:ext cx="1753986" cy="1097279"/>
          </a:xfrm>
          <a:prstGeom prst="rect">
            <a:avLst/>
          </a:prstGeom>
        </p:spPr>
        <p:txBody>
          <a:bodyPr anchor="t" rtlCol="false" tIns="0" lIns="0" bIns="0" rIns="0">
            <a:spAutoFit/>
          </a:bodyPr>
          <a:lstStyle/>
          <a:p>
            <a:pPr algn="ctr">
              <a:lnSpc>
                <a:spcPts val="8159"/>
              </a:lnSpc>
            </a:pPr>
            <a:r>
              <a:rPr lang="en-US" sz="8499">
                <a:solidFill>
                  <a:srgbClr val="FFFFFF"/>
                </a:solidFill>
                <a:latin typeface="Public Sans"/>
                <a:ea typeface="Public Sans"/>
                <a:cs typeface="Public Sans"/>
                <a:sym typeface="Public Sans"/>
              </a:rPr>
              <a:t>03</a:t>
            </a:r>
          </a:p>
        </p:txBody>
      </p:sp>
      <p:sp>
        <p:nvSpPr>
          <p:cNvPr name="TextBox 19" id="19"/>
          <p:cNvSpPr txBox="true"/>
          <p:nvPr/>
        </p:nvSpPr>
        <p:spPr>
          <a:xfrm rot="0">
            <a:off x="14540443" y="3908912"/>
            <a:ext cx="1753986" cy="1097279"/>
          </a:xfrm>
          <a:prstGeom prst="rect">
            <a:avLst/>
          </a:prstGeom>
        </p:spPr>
        <p:txBody>
          <a:bodyPr anchor="t" rtlCol="false" tIns="0" lIns="0" bIns="0" rIns="0">
            <a:spAutoFit/>
          </a:bodyPr>
          <a:lstStyle/>
          <a:p>
            <a:pPr algn="ctr">
              <a:lnSpc>
                <a:spcPts val="8159"/>
              </a:lnSpc>
            </a:pPr>
            <a:r>
              <a:rPr lang="en-US" sz="8499">
                <a:solidFill>
                  <a:srgbClr val="FFFFFF"/>
                </a:solidFill>
                <a:latin typeface="Public Sans"/>
                <a:ea typeface="Public Sans"/>
                <a:cs typeface="Public Sans"/>
                <a:sym typeface="Public Sans"/>
              </a:rPr>
              <a:t>04</a:t>
            </a:r>
          </a:p>
        </p:txBody>
      </p:sp>
      <p:sp>
        <p:nvSpPr>
          <p:cNvPr name="TextBox 20" id="20"/>
          <p:cNvSpPr txBox="true"/>
          <p:nvPr/>
        </p:nvSpPr>
        <p:spPr>
          <a:xfrm rot="0">
            <a:off x="1509893" y="5139541"/>
            <a:ext cx="2721343" cy="464820"/>
          </a:xfrm>
          <a:prstGeom prst="rect">
            <a:avLst/>
          </a:prstGeom>
        </p:spPr>
        <p:txBody>
          <a:bodyPr anchor="t" rtlCol="false" tIns="0" lIns="0" bIns="0" rIns="0">
            <a:spAutoFit/>
          </a:bodyPr>
          <a:lstStyle/>
          <a:p>
            <a:pPr algn="ctr">
              <a:lnSpc>
                <a:spcPts val="3779"/>
              </a:lnSpc>
              <a:spcBef>
                <a:spcPct val="0"/>
              </a:spcBef>
            </a:pPr>
            <a:r>
              <a:rPr lang="en-US" sz="2700" spc="-62">
                <a:solidFill>
                  <a:srgbClr val="FFFFFF"/>
                </a:solidFill>
                <a:latin typeface="Public Sans"/>
                <a:ea typeface="Public Sans"/>
                <a:cs typeface="Public Sans"/>
                <a:sym typeface="Public Sans"/>
              </a:rPr>
              <a:t>Introduction</a:t>
            </a:r>
          </a:p>
        </p:txBody>
      </p:sp>
      <p:sp>
        <p:nvSpPr>
          <p:cNvPr name="TextBox 21" id="21"/>
          <p:cNvSpPr txBox="true"/>
          <p:nvPr/>
        </p:nvSpPr>
        <p:spPr>
          <a:xfrm rot="0">
            <a:off x="5694159" y="5139541"/>
            <a:ext cx="2721343" cy="941070"/>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Public Sans"/>
                <a:ea typeface="Public Sans"/>
                <a:cs typeface="Public Sans"/>
                <a:sym typeface="Public Sans"/>
              </a:rPr>
              <a:t>Les types des personnalités</a:t>
            </a:r>
          </a:p>
        </p:txBody>
      </p:sp>
      <p:sp>
        <p:nvSpPr>
          <p:cNvPr name="TextBox 22" id="22"/>
          <p:cNvSpPr txBox="true"/>
          <p:nvPr/>
        </p:nvSpPr>
        <p:spPr>
          <a:xfrm rot="0">
            <a:off x="9877771" y="5184626"/>
            <a:ext cx="2721343" cy="464820"/>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Public Sans"/>
                <a:ea typeface="Public Sans"/>
                <a:cs typeface="Public Sans"/>
                <a:sym typeface="Public Sans"/>
              </a:rPr>
              <a:t>C</a:t>
            </a:r>
            <a:r>
              <a:rPr lang="en-US" sz="2700">
                <a:solidFill>
                  <a:srgbClr val="FFFFFF"/>
                </a:solidFill>
                <a:latin typeface="Public Sans"/>
                <a:ea typeface="Public Sans"/>
                <a:cs typeface="Public Sans"/>
                <a:sym typeface="Public Sans"/>
              </a:rPr>
              <a:t>onclusion</a:t>
            </a:r>
          </a:p>
        </p:txBody>
      </p:sp>
      <p:sp>
        <p:nvSpPr>
          <p:cNvPr name="TextBox 23" id="23"/>
          <p:cNvSpPr txBox="true"/>
          <p:nvPr/>
        </p:nvSpPr>
        <p:spPr>
          <a:xfrm rot="0">
            <a:off x="14059073" y="5139541"/>
            <a:ext cx="2721343" cy="464820"/>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Public Sans"/>
                <a:ea typeface="Public Sans"/>
                <a:cs typeface="Public Sans"/>
                <a:sym typeface="Public Sans"/>
              </a:rPr>
              <a:t>Quiz</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3273152" y="2957867"/>
            <a:ext cx="11741696" cy="1232538"/>
          </a:xfrm>
          <a:prstGeom prst="rect">
            <a:avLst/>
          </a:prstGeom>
        </p:spPr>
        <p:txBody>
          <a:bodyPr anchor="t" rtlCol="false" tIns="0" lIns="0" bIns="0" rIns="0">
            <a:spAutoFit/>
          </a:bodyPr>
          <a:lstStyle/>
          <a:p>
            <a:pPr algn="ctr">
              <a:lnSpc>
                <a:spcPts val="9120"/>
              </a:lnSpc>
            </a:pPr>
            <a:r>
              <a:rPr lang="en-US" sz="9500">
                <a:solidFill>
                  <a:srgbClr val="FFFFFF"/>
                </a:solidFill>
                <a:latin typeface="Public Sans"/>
                <a:ea typeface="Public Sans"/>
                <a:cs typeface="Public Sans"/>
                <a:sym typeface="Public Sans"/>
              </a:rPr>
              <a:t>Introduction</a:t>
            </a:r>
          </a:p>
        </p:txBody>
      </p:sp>
      <p:sp>
        <p:nvSpPr>
          <p:cNvPr name="TextBox 3" id="3"/>
          <p:cNvSpPr txBox="true"/>
          <p:nvPr/>
        </p:nvSpPr>
        <p:spPr>
          <a:xfrm rot="0">
            <a:off x="3809022" y="4323398"/>
            <a:ext cx="11463819" cy="1953895"/>
          </a:xfrm>
          <a:prstGeom prst="rect">
            <a:avLst/>
          </a:prstGeom>
        </p:spPr>
        <p:txBody>
          <a:bodyPr anchor="t" rtlCol="false" tIns="0" lIns="0" bIns="0" rIns="0">
            <a:spAutoFit/>
          </a:bodyPr>
          <a:lstStyle/>
          <a:p>
            <a:pPr algn="ctr">
              <a:lnSpc>
                <a:spcPts val="3080"/>
              </a:lnSpc>
            </a:pPr>
            <a:r>
              <a:rPr lang="en-US" sz="2200">
                <a:solidFill>
                  <a:srgbClr val="FFFFFF"/>
                </a:solidFill>
                <a:latin typeface="Public Sans"/>
                <a:ea typeface="Public Sans"/>
                <a:cs typeface="Public Sans"/>
                <a:sym typeface="Public Sans"/>
              </a:rPr>
              <a:t>Dans le milieu professionnel, chaque individu possède une personnalité unique qui influence non seulement son travail, mais aussi la dynamique de l’équipe. Comprendre les différents types de personnalité est crucial pour améliorer la communication et la collaboration. Nous allons explorer six types de personnalité: le préservant, le prometteur, le rebelle, le rêveur, l’empathique et le travaillomane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0" id="10"/>
          <p:cNvSpPr txBox="true"/>
          <p:nvPr/>
        </p:nvSpPr>
        <p:spPr>
          <a:xfrm rot="0">
            <a:off x="1426450" y="2346101"/>
            <a:ext cx="16091378"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Le préservant privilégie la sécurité, la prévisibilité et l’ordre . Il a souvent une approche traditionnelle et est ancré dans les routines.</a:t>
            </a:r>
          </a:p>
        </p:txBody>
      </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10228052" y="4048192"/>
            <a:ext cx="6835398" cy="4554084"/>
          </a:xfrm>
          <a:custGeom>
            <a:avLst/>
            <a:gdLst/>
            <a:ahLst/>
            <a:cxnLst/>
            <a:rect r="r" b="b" t="t" l="l"/>
            <a:pathLst>
              <a:path h="4554084" w="6835398">
                <a:moveTo>
                  <a:pt x="0" y="0"/>
                </a:moveTo>
                <a:lnTo>
                  <a:pt x="6835398" y="0"/>
                </a:lnTo>
                <a:lnTo>
                  <a:pt x="6835398" y="4554084"/>
                </a:lnTo>
                <a:lnTo>
                  <a:pt x="0" y="4554084"/>
                </a:lnTo>
                <a:lnTo>
                  <a:pt x="0" y="0"/>
                </a:lnTo>
                <a:close/>
              </a:path>
            </a:pathLst>
          </a:custGeom>
          <a:blipFill>
            <a:blip r:embed="rId3">
              <a:alphaModFix amt="83000"/>
            </a:blip>
            <a:stretch>
              <a:fillRect l="0" t="0" r="0" b="0"/>
            </a:stretch>
          </a:blipFill>
        </p:spPr>
      </p:sp>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Préservant</a:t>
            </a:r>
          </a:p>
        </p:txBody>
      </p:sp>
      <p:sp>
        <p:nvSpPr>
          <p:cNvPr name="TextBox 22" id="22"/>
          <p:cNvSpPr txBox="true"/>
          <p:nvPr/>
        </p:nvSpPr>
        <p:spPr>
          <a:xfrm rot="0">
            <a:off x="2348859" y="3403577"/>
            <a:ext cx="6333727" cy="24720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Points forts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Fiabilité</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Attention aux détails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Confiance </a:t>
            </a:r>
          </a:p>
          <a:p>
            <a:pPr algn="just">
              <a:lnSpc>
                <a:spcPts val="3919"/>
              </a:lnSpc>
            </a:pPr>
          </a:p>
        </p:txBody>
      </p:sp>
      <p:sp>
        <p:nvSpPr>
          <p:cNvPr name="TextBox 23" id="23"/>
          <p:cNvSpPr txBox="true"/>
          <p:nvPr/>
        </p:nvSpPr>
        <p:spPr>
          <a:xfrm rot="0">
            <a:off x="2348859" y="5670952"/>
            <a:ext cx="5458232" cy="2472055"/>
          </a:xfrm>
          <a:prstGeom prst="rect">
            <a:avLst/>
          </a:prstGeom>
        </p:spPr>
        <p:txBody>
          <a:bodyPr anchor="t" rtlCol="false" tIns="0" lIns="0" bIns="0" rIns="0">
            <a:spAutoFit/>
          </a:bodyPr>
          <a:lstStyle/>
          <a:p>
            <a:pPr algn="just">
              <a:lnSpc>
                <a:spcPts val="3919"/>
              </a:lnSpc>
            </a:pPr>
            <a:r>
              <a:rPr lang="en-US" sz="2799" spc="-27">
                <a:solidFill>
                  <a:srgbClr val="FFFFFF"/>
                </a:solidFill>
                <a:latin typeface="Public Sans"/>
                <a:ea typeface="Public Sans"/>
                <a:cs typeface="Public Sans"/>
                <a:sym typeface="Public Sans"/>
              </a:rPr>
              <a:t>Perception :</a:t>
            </a:r>
          </a:p>
          <a:p>
            <a:pPr algn="just" marL="604519" indent="-302260" lvl="1">
              <a:lnSpc>
                <a:spcPts val="3919"/>
              </a:lnSpc>
              <a:buFont typeface="Arial"/>
              <a:buChar char="•"/>
            </a:pPr>
            <a:r>
              <a:rPr lang="en-US" sz="2799" spc="-27">
                <a:solidFill>
                  <a:srgbClr val="FFFFFF"/>
                </a:solidFill>
                <a:latin typeface="Public Sans"/>
                <a:ea typeface="Public Sans"/>
                <a:cs typeface="Public Sans"/>
                <a:sym typeface="Public Sans"/>
              </a:rPr>
              <a:t>Prudent,il inspire Confiance</a:t>
            </a:r>
            <a:r>
              <a:rPr lang="en-US" sz="2799" spc="-27">
                <a:solidFill>
                  <a:srgbClr val="FFFFFF"/>
                </a:solidFill>
                <a:latin typeface="Public Sans"/>
                <a:ea typeface="Public Sans"/>
                <a:cs typeface="Public Sans"/>
                <a:sym typeface="Public Sans"/>
              </a:rPr>
              <a:t>.</a:t>
            </a:r>
          </a:p>
          <a:p>
            <a:pPr algn="just" marL="604519" indent="-302260" lvl="1">
              <a:lnSpc>
                <a:spcPts val="3919"/>
              </a:lnSpc>
              <a:buFont typeface="Arial"/>
              <a:buChar char="•"/>
            </a:pPr>
            <a:r>
              <a:rPr lang="en-US" sz="2799" spc="-27">
                <a:solidFill>
                  <a:srgbClr val="FFFFFF"/>
                </a:solidFill>
                <a:latin typeface="Public Sans"/>
                <a:ea typeface="Public Sans"/>
                <a:cs typeface="Public Sans"/>
                <a:sym typeface="Public Sans"/>
              </a:rPr>
              <a:t>Pilier de groupe , Garde-fou.</a:t>
            </a:r>
          </a:p>
          <a:p>
            <a:pPr algn="just">
              <a:lnSpc>
                <a:spcPts val="3919"/>
              </a:lnSpc>
            </a:pPr>
          </a:p>
          <a:p>
            <a:pPr algn="just">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7284400" y="2021533"/>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19" id="19"/>
          <p:cNvSpPr/>
          <p:nvPr/>
        </p:nvSpPr>
        <p:spPr>
          <a:xfrm flipH="false" flipV="false" rot="0">
            <a:off x="11319827" y="5143500"/>
            <a:ext cx="5743623" cy="3826689"/>
          </a:xfrm>
          <a:custGeom>
            <a:avLst/>
            <a:gdLst/>
            <a:ahLst/>
            <a:cxnLst/>
            <a:rect r="r" b="b" t="t" l="l"/>
            <a:pathLst>
              <a:path h="3826689" w="5743623">
                <a:moveTo>
                  <a:pt x="0" y="0"/>
                </a:moveTo>
                <a:lnTo>
                  <a:pt x="5743623" y="0"/>
                </a:lnTo>
                <a:lnTo>
                  <a:pt x="5743623" y="3826689"/>
                </a:lnTo>
                <a:lnTo>
                  <a:pt x="0" y="3826689"/>
                </a:lnTo>
                <a:lnTo>
                  <a:pt x="0" y="0"/>
                </a:lnTo>
                <a:close/>
              </a:path>
            </a:pathLst>
          </a:custGeom>
          <a:blipFill>
            <a:blip r:embed="rId3"/>
            <a:stretch>
              <a:fillRect l="0" t="0" r="0" b="0"/>
            </a:stretch>
          </a:blipFill>
        </p:spPr>
      </p:sp>
      <p:sp>
        <p:nvSpPr>
          <p:cNvPr name="TextBox 20" id="20"/>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Préservant</a:t>
            </a:r>
          </a:p>
        </p:txBody>
      </p:sp>
      <p:sp>
        <p:nvSpPr>
          <p:cNvPr name="TextBox 21" id="21"/>
          <p:cNvSpPr txBox="true"/>
          <p:nvPr/>
        </p:nvSpPr>
        <p:spPr>
          <a:xfrm rot="0">
            <a:off x="1426450" y="3131185"/>
            <a:ext cx="7259093" cy="2472055"/>
          </a:xfrm>
          <a:prstGeom prst="rect">
            <a:avLst/>
          </a:prstGeom>
        </p:spPr>
        <p:txBody>
          <a:bodyPr anchor="t" rtlCol="false" tIns="0" lIns="0" bIns="0" rIns="0">
            <a:spAutoFit/>
          </a:bodyPr>
          <a:lstStyle/>
          <a:p>
            <a:pPr algn="l">
              <a:lnSpc>
                <a:spcPts val="3919"/>
              </a:lnSpc>
            </a:pPr>
            <a:r>
              <a:rPr lang="en-US" sz="2799">
                <a:solidFill>
                  <a:srgbClr val="FFFFFF"/>
                </a:solidFill>
                <a:latin typeface="Public Sans"/>
                <a:ea typeface="Public Sans"/>
                <a:cs typeface="Public Sans"/>
                <a:sym typeface="Public Sans"/>
              </a:rPr>
              <a:t>Besoins psychologiques :</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Recherche un Environnement stable, Rôles clairs.</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A besoin de Reconnaissance, Éloges.</a:t>
            </a:r>
          </a:p>
          <a:p>
            <a:pPr algn="l">
              <a:lnSpc>
                <a:spcPts val="3919"/>
              </a:lnSpc>
            </a:pPr>
          </a:p>
        </p:txBody>
      </p:sp>
      <p:sp>
        <p:nvSpPr>
          <p:cNvPr name="TextBox 22" id="22"/>
          <p:cNvSpPr txBox="true"/>
          <p:nvPr/>
        </p:nvSpPr>
        <p:spPr>
          <a:xfrm rot="0">
            <a:off x="1426450" y="5536565"/>
            <a:ext cx="7837850" cy="3462481"/>
          </a:xfrm>
          <a:prstGeom prst="rect">
            <a:avLst/>
          </a:prstGeom>
        </p:spPr>
        <p:txBody>
          <a:bodyPr anchor="t" rtlCol="false" tIns="0" lIns="0" bIns="0" rIns="0">
            <a:spAutoFit/>
          </a:bodyPr>
          <a:lstStyle/>
          <a:p>
            <a:pPr algn="l">
              <a:lnSpc>
                <a:spcPts val="3929"/>
              </a:lnSpc>
            </a:pPr>
            <a:r>
              <a:rPr lang="en-US" sz="2806">
                <a:solidFill>
                  <a:srgbClr val="FFFFFF"/>
                </a:solidFill>
                <a:latin typeface="Public Sans"/>
                <a:ea typeface="Public Sans"/>
                <a:cs typeface="Public Sans"/>
                <a:sym typeface="Public Sans"/>
              </a:rPr>
              <a:t>Sous stress :</a:t>
            </a:r>
          </a:p>
          <a:p>
            <a:pPr algn="l" marL="606003" indent="-303001" lvl="1">
              <a:lnSpc>
                <a:spcPts val="3929"/>
              </a:lnSpc>
              <a:buFont typeface="Arial"/>
              <a:buChar char="•"/>
            </a:pPr>
            <a:r>
              <a:rPr lang="en-US" sz="2806">
                <a:solidFill>
                  <a:srgbClr val="FFFFFF"/>
                </a:solidFill>
                <a:latin typeface="Public Sans"/>
                <a:ea typeface="Public Sans"/>
                <a:cs typeface="Public Sans"/>
                <a:sym typeface="Public Sans"/>
              </a:rPr>
              <a:t>1er degré : Imperfection, critique, vérité totale, perfectionnisme.</a:t>
            </a:r>
          </a:p>
          <a:p>
            <a:pPr algn="l" marL="606003" indent="-303001" lvl="1">
              <a:lnSpc>
                <a:spcPts val="3929"/>
              </a:lnSpc>
              <a:buFont typeface="Arial"/>
              <a:buChar char="•"/>
            </a:pPr>
            <a:r>
              <a:rPr lang="en-US" sz="2806">
                <a:solidFill>
                  <a:srgbClr val="FFFFFF"/>
                </a:solidFill>
                <a:latin typeface="Public Sans"/>
                <a:ea typeface="Public Sans"/>
                <a:cs typeface="Public Sans"/>
                <a:sym typeface="Public Sans"/>
              </a:rPr>
              <a:t>2ème degré : Prendre totalement le controle</a:t>
            </a:r>
          </a:p>
          <a:p>
            <a:pPr algn="l">
              <a:lnSpc>
                <a:spcPts val="3929"/>
              </a:lnSpc>
            </a:pPr>
          </a:p>
          <a:p>
            <a:pPr algn="l">
              <a:lnSpc>
                <a:spcPts val="392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0" id="10"/>
          <p:cNvSpPr txBox="true"/>
          <p:nvPr/>
        </p:nvSpPr>
        <p:spPr>
          <a:xfrm rot="0">
            <a:off x="1670350" y="2346101"/>
            <a:ext cx="15832850"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Le prometteur est optimiste et dynamique, apportant une énergie positive au travail. Il aime inspirer et motiver son équipe.</a:t>
            </a:r>
          </a:p>
        </p:txBody>
      </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11075729" y="3711926"/>
            <a:ext cx="4623371" cy="4114800"/>
          </a:xfrm>
          <a:custGeom>
            <a:avLst/>
            <a:gdLst/>
            <a:ahLst/>
            <a:cxnLst/>
            <a:rect r="r" b="b" t="t" l="l"/>
            <a:pathLst>
              <a:path h="4114800" w="4623371">
                <a:moveTo>
                  <a:pt x="0" y="0"/>
                </a:moveTo>
                <a:lnTo>
                  <a:pt x="4623371" y="0"/>
                </a:lnTo>
                <a:lnTo>
                  <a:pt x="4623371" y="4114800"/>
                </a:lnTo>
                <a:lnTo>
                  <a:pt x="0" y="4114800"/>
                </a:lnTo>
                <a:lnTo>
                  <a:pt x="0" y="0"/>
                </a:lnTo>
                <a:close/>
              </a:path>
            </a:pathLst>
          </a:custGeom>
          <a:blipFill>
            <a:blip r:embed="rId3">
              <a:alphaModFix amt="99000"/>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Prometteur</a:t>
            </a:r>
          </a:p>
        </p:txBody>
      </p:sp>
      <p:sp>
        <p:nvSpPr>
          <p:cNvPr name="TextBox 22" id="22"/>
          <p:cNvSpPr txBox="true"/>
          <p:nvPr/>
        </p:nvSpPr>
        <p:spPr>
          <a:xfrm rot="0">
            <a:off x="1670350" y="3403577"/>
            <a:ext cx="6324427" cy="29673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Points forts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Plein de ressources</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Adaptable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Charmeur </a:t>
            </a:r>
          </a:p>
          <a:p>
            <a:pPr algn="just">
              <a:lnSpc>
                <a:spcPts val="3919"/>
              </a:lnSpc>
            </a:pPr>
          </a:p>
          <a:p>
            <a:pPr algn="just">
              <a:lnSpc>
                <a:spcPts val="3919"/>
              </a:lnSpc>
            </a:pPr>
          </a:p>
        </p:txBody>
      </p:sp>
      <p:sp>
        <p:nvSpPr>
          <p:cNvPr name="TextBox 23" id="23"/>
          <p:cNvSpPr txBox="true"/>
          <p:nvPr/>
        </p:nvSpPr>
        <p:spPr>
          <a:xfrm rot="0">
            <a:off x="1647400" y="5561515"/>
            <a:ext cx="7578200" cy="44532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Perception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Recherche de défis : situations comme challenges, motivation par l'adrénaline, préférence pour environnements stimulants, dépassement de soi.</a:t>
            </a:r>
          </a:p>
          <a:p>
            <a:pPr algn="just">
              <a:lnSpc>
                <a:spcPts val="3919"/>
              </a:lnSpc>
            </a:pPr>
          </a:p>
          <a:p>
            <a:pPr algn="just">
              <a:lnSpc>
                <a:spcPts val="3919"/>
              </a:lnSpc>
            </a:pPr>
          </a:p>
          <a:p>
            <a:pPr algn="just">
              <a:lnSpc>
                <a:spcPts val="3919"/>
              </a:lnSpc>
            </a:pPr>
          </a:p>
          <a:p>
            <a:pPr algn="just">
              <a:lnSpc>
                <a:spcPts val="39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19" id="19"/>
          <p:cNvSpPr/>
          <p:nvPr/>
        </p:nvSpPr>
        <p:spPr>
          <a:xfrm flipH="false" flipV="false" rot="0">
            <a:off x="10524677" y="2403098"/>
            <a:ext cx="6538773" cy="6318089"/>
          </a:xfrm>
          <a:custGeom>
            <a:avLst/>
            <a:gdLst/>
            <a:ahLst/>
            <a:cxnLst/>
            <a:rect r="r" b="b" t="t" l="l"/>
            <a:pathLst>
              <a:path h="6318089" w="6538773">
                <a:moveTo>
                  <a:pt x="0" y="0"/>
                </a:moveTo>
                <a:lnTo>
                  <a:pt x="6538773" y="0"/>
                </a:lnTo>
                <a:lnTo>
                  <a:pt x="6538773" y="6318089"/>
                </a:lnTo>
                <a:lnTo>
                  <a:pt x="0" y="6318089"/>
                </a:lnTo>
                <a:lnTo>
                  <a:pt x="0" y="0"/>
                </a:lnTo>
                <a:close/>
              </a:path>
            </a:pathLst>
          </a:custGeom>
          <a:blipFill>
            <a:blip r:embed="rId3">
              <a:alphaModFix amt="17000"/>
            </a:blip>
            <a:stretch>
              <a:fillRect l="0" t="0" r="0" b="0"/>
            </a:stretch>
          </a:blipFill>
        </p:spPr>
      </p:sp>
      <p:sp>
        <p:nvSpPr>
          <p:cNvPr name="Freeform 20" id="20"/>
          <p:cNvSpPr/>
          <p:nvPr/>
        </p:nvSpPr>
        <p:spPr>
          <a:xfrm flipH="false" flipV="false" rot="0">
            <a:off x="1426450" y="2908936"/>
            <a:ext cx="7297437" cy="4825430"/>
          </a:xfrm>
          <a:custGeom>
            <a:avLst/>
            <a:gdLst/>
            <a:ahLst/>
            <a:cxnLst/>
            <a:rect r="r" b="b" t="t" l="l"/>
            <a:pathLst>
              <a:path h="4825430" w="7297437">
                <a:moveTo>
                  <a:pt x="0" y="0"/>
                </a:moveTo>
                <a:lnTo>
                  <a:pt x="7297437" y="0"/>
                </a:lnTo>
                <a:lnTo>
                  <a:pt x="7297437" y="4825429"/>
                </a:lnTo>
                <a:lnTo>
                  <a:pt x="0" y="4825429"/>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297543" y="2336423"/>
            <a:ext cx="7555250" cy="7425055"/>
          </a:xfrm>
          <a:prstGeom prst="rect">
            <a:avLst/>
          </a:prstGeom>
        </p:spPr>
        <p:txBody>
          <a:bodyPr anchor="t" rtlCol="false" tIns="0" lIns="0" bIns="0" rIns="0">
            <a:spAutoFit/>
          </a:bodyPr>
          <a:lstStyle/>
          <a:p>
            <a:pPr algn="l">
              <a:lnSpc>
                <a:spcPts val="3919"/>
              </a:lnSpc>
            </a:pPr>
            <a:r>
              <a:rPr lang="en-US" sz="2799">
                <a:solidFill>
                  <a:srgbClr val="FFFFFF"/>
                </a:solidFill>
                <a:latin typeface="Public Sans"/>
                <a:ea typeface="Public Sans"/>
                <a:cs typeface="Public Sans"/>
                <a:sym typeface="Public Sans"/>
              </a:rPr>
              <a:t>Besoins psychologiques :</a:t>
            </a:r>
          </a:p>
          <a:p>
            <a:pPr algn="l">
              <a:lnSpc>
                <a:spcPts val="3919"/>
              </a:lnSpc>
            </a:pP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Action et directivité : activité, décisions rapides, tâches stimulantes.</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Reconnaissance : reconnaissance des accomplissements, distinction par performance.</a:t>
            </a:r>
          </a:p>
          <a:p>
            <a:pPr algn="l">
              <a:lnSpc>
                <a:spcPts val="3919"/>
              </a:lnSpc>
            </a:pPr>
          </a:p>
          <a:p>
            <a:pPr algn="l">
              <a:lnSpc>
                <a:spcPts val="3919"/>
              </a:lnSpc>
            </a:pPr>
          </a:p>
          <a:p>
            <a:pPr algn="l">
              <a:lnSpc>
                <a:spcPts val="3919"/>
              </a:lnSpc>
            </a:pPr>
          </a:p>
          <a:p>
            <a:pPr algn="l">
              <a:lnSpc>
                <a:spcPts val="3919"/>
              </a:lnSpc>
            </a:pPr>
          </a:p>
          <a:p>
            <a:pPr algn="l">
              <a:lnSpc>
                <a:spcPts val="3919"/>
              </a:lnSpc>
            </a:pPr>
          </a:p>
          <a:p>
            <a:pPr algn="l">
              <a:lnSpc>
                <a:spcPts val="3919"/>
              </a:lnSpc>
            </a:pPr>
          </a:p>
          <a:p>
            <a:pPr algn="l">
              <a:lnSpc>
                <a:spcPts val="3919"/>
              </a:lnSpc>
            </a:pPr>
          </a:p>
          <a:p>
            <a:pPr algn="l">
              <a:lnSpc>
                <a:spcPts val="3919"/>
              </a:lnSpc>
            </a:pPr>
          </a:p>
        </p:txBody>
      </p:sp>
      <p:sp>
        <p:nvSpPr>
          <p:cNvPr name="TextBox 22" id="22"/>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Prometteur</a:t>
            </a:r>
          </a:p>
        </p:txBody>
      </p:sp>
      <p:sp>
        <p:nvSpPr>
          <p:cNvPr name="TextBox 23" id="23"/>
          <p:cNvSpPr txBox="true"/>
          <p:nvPr/>
        </p:nvSpPr>
        <p:spPr>
          <a:xfrm rot="0">
            <a:off x="10003600" y="2109570"/>
            <a:ext cx="7280800" cy="5443855"/>
          </a:xfrm>
          <a:prstGeom prst="rect">
            <a:avLst/>
          </a:prstGeom>
        </p:spPr>
        <p:txBody>
          <a:bodyPr anchor="t" rtlCol="false" tIns="0" lIns="0" bIns="0" rIns="0">
            <a:spAutoFit/>
          </a:bodyPr>
          <a:lstStyle/>
          <a:p>
            <a:pPr algn="l">
              <a:lnSpc>
                <a:spcPts val="3919"/>
              </a:lnSpc>
            </a:pPr>
            <a:r>
              <a:rPr lang="en-US" sz="2799">
                <a:solidFill>
                  <a:srgbClr val="FFFFFF"/>
                </a:solidFill>
                <a:latin typeface="Public Sans"/>
                <a:ea typeface="Public Sans"/>
                <a:cs typeface="Public Sans"/>
                <a:sym typeface="Public Sans"/>
              </a:rPr>
              <a:t>Sous stress :</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1er degré : approche directive, invitation à l’autonomie, évitement de la surcharge.</a:t>
            </a:r>
          </a:p>
          <a:p>
            <a:pPr algn="l">
              <a:lnSpc>
                <a:spcPts val="3919"/>
              </a:lnSpc>
            </a:pP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2ème degré : comportements manipulateurs, utilisation du charme et de l'influence pour orienter les situation</a:t>
            </a:r>
          </a:p>
          <a:p>
            <a:pPr algn="l">
              <a:lnSpc>
                <a:spcPts val="3919"/>
              </a:lnSpc>
            </a:pPr>
            <a:r>
              <a:rPr lang="en-US" sz="2799">
                <a:solidFill>
                  <a:srgbClr val="FFFFFF"/>
                </a:solidFill>
                <a:latin typeface="Public Sans"/>
                <a:ea typeface="Public Sans"/>
                <a:cs typeface="Public Sans"/>
                <a:sym typeface="Public Sans"/>
              </a:rPr>
              <a:t>s.</a:t>
            </a:r>
          </a:p>
          <a:p>
            <a:pPr algn="l">
              <a:lnSpc>
                <a:spcPts val="3919"/>
              </a:lnSpc>
            </a:pPr>
          </a:p>
          <a:p>
            <a:pPr algn="l">
              <a:lnSpc>
                <a:spcPts val="39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TextBox 10" id="10"/>
          <p:cNvSpPr txBox="true"/>
          <p:nvPr/>
        </p:nvSpPr>
        <p:spPr>
          <a:xfrm rot="0">
            <a:off x="1670350" y="2346101"/>
            <a:ext cx="15832850" cy="847725"/>
          </a:xfrm>
          <a:prstGeom prst="rect">
            <a:avLst/>
          </a:prstGeom>
        </p:spPr>
        <p:txBody>
          <a:bodyPr anchor="t" rtlCol="false" tIns="0" lIns="0" bIns="0" rIns="0">
            <a:spAutoFit/>
          </a:bodyPr>
          <a:lstStyle/>
          <a:p>
            <a:pPr algn="l">
              <a:lnSpc>
                <a:spcPts val="3359"/>
              </a:lnSpc>
            </a:pPr>
            <a:r>
              <a:rPr lang="en-US" sz="2799">
                <a:solidFill>
                  <a:srgbClr val="FFFFFF"/>
                </a:solidFill>
                <a:latin typeface="Public Sans"/>
                <a:ea typeface="Public Sans"/>
                <a:cs typeface="Public Sans"/>
                <a:sym typeface="Public Sans"/>
              </a:rPr>
              <a:t>Le rebelle aime défier les conventions et cherche des solutions originales. Il est souvent en quête d’authenticité et d’innovation.</a:t>
            </a:r>
          </a:p>
        </p:txBody>
      </p:sp>
      <p:grpSp>
        <p:nvGrpSpPr>
          <p:cNvPr name="Group 11" id="11"/>
          <p:cNvGrpSpPr/>
          <p:nvPr/>
        </p:nvGrpSpPr>
        <p:grpSpPr>
          <a:xfrm rot="0">
            <a:off x="9225600" y="8381326"/>
            <a:ext cx="441900" cy="441900"/>
            <a:chOff x="0" y="0"/>
            <a:chExt cx="589200" cy="589200"/>
          </a:xfrm>
        </p:grpSpPr>
        <p:sp>
          <p:nvSpPr>
            <p:cNvPr name="Freeform 12" id="12"/>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3" id="13"/>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4" id="14"/>
          <p:cNvGrpSpPr/>
          <p:nvPr/>
        </p:nvGrpSpPr>
        <p:grpSpPr>
          <a:xfrm rot="0">
            <a:off x="1670350" y="8785126"/>
            <a:ext cx="441900" cy="441900"/>
            <a:chOff x="0" y="0"/>
            <a:chExt cx="589200" cy="589200"/>
          </a:xfrm>
        </p:grpSpPr>
        <p:sp>
          <p:nvSpPr>
            <p:cNvPr name="Freeform 15" id="1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6" id="1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7" id="17"/>
          <p:cNvGrpSpPr/>
          <p:nvPr/>
        </p:nvGrpSpPr>
        <p:grpSpPr>
          <a:xfrm rot="0">
            <a:off x="15478150" y="2774726"/>
            <a:ext cx="441900" cy="441900"/>
            <a:chOff x="0" y="0"/>
            <a:chExt cx="589200" cy="589200"/>
          </a:xfrm>
        </p:grpSpPr>
        <p:sp>
          <p:nvSpPr>
            <p:cNvPr name="Freeform 18" id="1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9" id="1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20" id="20"/>
          <p:cNvSpPr/>
          <p:nvPr/>
        </p:nvSpPr>
        <p:spPr>
          <a:xfrm flipH="false" flipV="false" rot="0">
            <a:off x="12327918" y="5815878"/>
            <a:ext cx="5589173" cy="2969248"/>
          </a:xfrm>
          <a:custGeom>
            <a:avLst/>
            <a:gdLst/>
            <a:ahLst/>
            <a:cxnLst/>
            <a:rect r="r" b="b" t="t" l="l"/>
            <a:pathLst>
              <a:path h="2969248" w="5589173">
                <a:moveTo>
                  <a:pt x="0" y="0"/>
                </a:moveTo>
                <a:lnTo>
                  <a:pt x="5589172" y="0"/>
                </a:lnTo>
                <a:lnTo>
                  <a:pt x="5589172" y="2969248"/>
                </a:lnTo>
                <a:lnTo>
                  <a:pt x="0" y="2969248"/>
                </a:lnTo>
                <a:lnTo>
                  <a:pt x="0" y="0"/>
                </a:lnTo>
                <a:close/>
              </a:path>
            </a:pathLst>
          </a:custGeom>
          <a:blipFill>
            <a:blip r:embed="rId3"/>
            <a:stretch>
              <a:fillRect l="0" t="0" r="0" b="0"/>
            </a:stretch>
          </a:blipFill>
        </p:spPr>
      </p:sp>
      <p:sp>
        <p:nvSpPr>
          <p:cNvPr name="TextBox 21" id="21"/>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 Le Rebelle</a:t>
            </a:r>
          </a:p>
        </p:txBody>
      </p:sp>
      <p:sp>
        <p:nvSpPr>
          <p:cNvPr name="TextBox 22" id="22"/>
          <p:cNvSpPr txBox="true"/>
          <p:nvPr/>
        </p:nvSpPr>
        <p:spPr>
          <a:xfrm rot="0">
            <a:off x="1660825" y="3403577"/>
            <a:ext cx="6324427" cy="39579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Points forts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Innovation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Visionnaire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Audace</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Spontané</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Ludique</a:t>
            </a:r>
          </a:p>
          <a:p>
            <a:pPr algn="just">
              <a:lnSpc>
                <a:spcPts val="3919"/>
              </a:lnSpc>
            </a:pPr>
          </a:p>
          <a:p>
            <a:pPr algn="just">
              <a:lnSpc>
                <a:spcPts val="3919"/>
              </a:lnSpc>
            </a:pPr>
          </a:p>
        </p:txBody>
      </p:sp>
      <p:sp>
        <p:nvSpPr>
          <p:cNvPr name="TextBox 23" id="23"/>
          <p:cNvSpPr txBox="true"/>
          <p:nvPr/>
        </p:nvSpPr>
        <p:spPr>
          <a:xfrm rot="0">
            <a:off x="1647400" y="6369011"/>
            <a:ext cx="7939375" cy="3957955"/>
          </a:xfrm>
          <a:prstGeom prst="rect">
            <a:avLst/>
          </a:prstGeom>
        </p:spPr>
        <p:txBody>
          <a:bodyPr anchor="t" rtlCol="false" tIns="0" lIns="0" bIns="0" rIns="0">
            <a:spAutoFit/>
          </a:bodyPr>
          <a:lstStyle/>
          <a:p>
            <a:pPr algn="just">
              <a:lnSpc>
                <a:spcPts val="3919"/>
              </a:lnSpc>
            </a:pPr>
            <a:r>
              <a:rPr lang="en-US" sz="2799">
                <a:solidFill>
                  <a:srgbClr val="FFFFFF"/>
                </a:solidFill>
                <a:latin typeface="Public Sans"/>
                <a:ea typeface="Public Sans"/>
                <a:cs typeface="Public Sans"/>
                <a:sym typeface="Public Sans"/>
              </a:rPr>
              <a:t>Perception :</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Admiration pour son audace, mais parfois vu comme imprévisible ou désorganisé.</a:t>
            </a:r>
          </a:p>
          <a:p>
            <a:pPr algn="just" marL="604519" indent="-302260" lvl="1">
              <a:lnSpc>
                <a:spcPts val="3919"/>
              </a:lnSpc>
              <a:buFont typeface="Arial"/>
              <a:buChar char="•"/>
            </a:pPr>
            <a:r>
              <a:rPr lang="en-US" sz="2799">
                <a:solidFill>
                  <a:srgbClr val="FFFFFF"/>
                </a:solidFill>
                <a:latin typeface="Public Sans"/>
                <a:ea typeface="Public Sans"/>
                <a:cs typeface="Public Sans"/>
                <a:sym typeface="Public Sans"/>
              </a:rPr>
              <a:t>indépendance</a:t>
            </a:r>
          </a:p>
          <a:p>
            <a:pPr algn="just">
              <a:lnSpc>
                <a:spcPts val="3919"/>
              </a:lnSpc>
            </a:pPr>
          </a:p>
          <a:p>
            <a:pPr algn="just">
              <a:lnSpc>
                <a:spcPts val="3919"/>
              </a:lnSpc>
            </a:pPr>
          </a:p>
          <a:p>
            <a:pPr algn="just">
              <a:lnSpc>
                <a:spcPts val="3919"/>
              </a:lnSpc>
            </a:pPr>
          </a:p>
          <a:p>
            <a:pPr algn="just">
              <a:lnSpc>
                <a:spcPts val="39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grpSp>
        <p:nvGrpSpPr>
          <p:cNvPr name="Group 2" id="2"/>
          <p:cNvGrpSpPr/>
          <p:nvPr/>
        </p:nvGrpSpPr>
        <p:grpSpPr>
          <a:xfrm rot="0">
            <a:off x="0" y="0"/>
            <a:ext cx="18306600" cy="10287000"/>
            <a:chOff x="0" y="0"/>
            <a:chExt cx="24408800" cy="13716000"/>
          </a:xfrm>
        </p:grpSpPr>
        <p:sp>
          <p:nvSpPr>
            <p:cNvPr name="Freeform 3" id="3"/>
            <p:cNvSpPr/>
            <p:nvPr/>
          </p:nvSpPr>
          <p:spPr>
            <a:xfrm flipH="false" flipV="false" rot="0">
              <a:off x="0" y="0"/>
              <a:ext cx="24408764" cy="13716000"/>
            </a:xfrm>
            <a:custGeom>
              <a:avLst/>
              <a:gdLst/>
              <a:ahLst/>
              <a:cxnLst/>
              <a:rect r="r" b="b" t="t" l="l"/>
              <a:pathLst>
                <a:path h="13716000" w="24408764">
                  <a:moveTo>
                    <a:pt x="0" y="0"/>
                  </a:moveTo>
                  <a:lnTo>
                    <a:pt x="24408764" y="0"/>
                  </a:lnTo>
                  <a:lnTo>
                    <a:pt x="24408764" y="13716000"/>
                  </a:lnTo>
                  <a:lnTo>
                    <a:pt x="0" y="13716000"/>
                  </a:lnTo>
                  <a:close/>
                  <a:moveTo>
                    <a:pt x="609727" y="609727"/>
                  </a:moveTo>
                  <a:lnTo>
                    <a:pt x="609727" y="13106400"/>
                  </a:lnTo>
                  <a:lnTo>
                    <a:pt x="23799164" y="13106400"/>
                  </a:lnTo>
                  <a:lnTo>
                    <a:pt x="23799164" y="609727"/>
                  </a:lnTo>
                  <a:close/>
                </a:path>
              </a:pathLst>
            </a:custGeom>
            <a:solidFill>
              <a:srgbClr val="2C4272"/>
            </a:solidFill>
          </p:spPr>
        </p:sp>
      </p:grpSp>
      <p:grpSp>
        <p:nvGrpSpPr>
          <p:cNvPr name="Group 4" id="4"/>
          <p:cNvGrpSpPr/>
          <p:nvPr/>
        </p:nvGrpSpPr>
        <p:grpSpPr>
          <a:xfrm rot="0">
            <a:off x="1205500" y="656150"/>
            <a:ext cx="441900" cy="441900"/>
            <a:chOff x="0" y="0"/>
            <a:chExt cx="589200" cy="589200"/>
          </a:xfrm>
        </p:grpSpPr>
        <p:sp>
          <p:nvSpPr>
            <p:cNvPr name="Freeform 5" id="5"/>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6" id="6"/>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7" id="7"/>
          <p:cNvGrpSpPr/>
          <p:nvPr/>
        </p:nvGrpSpPr>
        <p:grpSpPr>
          <a:xfrm rot="0">
            <a:off x="16842500" y="656150"/>
            <a:ext cx="441900" cy="441900"/>
            <a:chOff x="0" y="0"/>
            <a:chExt cx="589200" cy="589200"/>
          </a:xfrm>
        </p:grpSpPr>
        <p:sp>
          <p:nvSpPr>
            <p:cNvPr name="Freeform 8" id="8"/>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9" id="9"/>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0" id="10"/>
          <p:cNvGrpSpPr/>
          <p:nvPr/>
        </p:nvGrpSpPr>
        <p:grpSpPr>
          <a:xfrm rot="0">
            <a:off x="9225600" y="8381326"/>
            <a:ext cx="441900" cy="441900"/>
            <a:chOff x="0" y="0"/>
            <a:chExt cx="589200" cy="589200"/>
          </a:xfrm>
        </p:grpSpPr>
        <p:sp>
          <p:nvSpPr>
            <p:cNvPr name="Freeform 11" id="11"/>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2" id="12"/>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3" id="13"/>
          <p:cNvGrpSpPr/>
          <p:nvPr/>
        </p:nvGrpSpPr>
        <p:grpSpPr>
          <a:xfrm rot="0">
            <a:off x="1670350" y="8785126"/>
            <a:ext cx="441900" cy="441900"/>
            <a:chOff x="0" y="0"/>
            <a:chExt cx="589200" cy="589200"/>
          </a:xfrm>
        </p:grpSpPr>
        <p:sp>
          <p:nvSpPr>
            <p:cNvPr name="Freeform 14" id="14"/>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5" id="15"/>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grpSp>
        <p:nvGrpSpPr>
          <p:cNvPr name="Group 16" id="16"/>
          <p:cNvGrpSpPr/>
          <p:nvPr/>
        </p:nvGrpSpPr>
        <p:grpSpPr>
          <a:xfrm rot="0">
            <a:off x="15478150" y="2774726"/>
            <a:ext cx="441900" cy="441900"/>
            <a:chOff x="0" y="0"/>
            <a:chExt cx="589200" cy="589200"/>
          </a:xfrm>
        </p:grpSpPr>
        <p:sp>
          <p:nvSpPr>
            <p:cNvPr name="Freeform 17" id="17"/>
            <p:cNvSpPr/>
            <p:nvPr/>
          </p:nvSpPr>
          <p:spPr>
            <a:xfrm flipH="false" flipV="false" rot="0">
              <a:off x="25400" y="25400"/>
              <a:ext cx="538353" cy="538353"/>
            </a:xfrm>
            <a:custGeom>
              <a:avLst/>
              <a:gdLst/>
              <a:ahLst/>
              <a:cxnLst/>
              <a:rect r="r" b="b" t="t" l="l"/>
              <a:pathLst>
                <a:path h="538353" w="538353">
                  <a:moveTo>
                    <a:pt x="0" y="269240"/>
                  </a:moveTo>
                  <a:lnTo>
                    <a:pt x="176149" y="176149"/>
                  </a:lnTo>
                  <a:lnTo>
                    <a:pt x="269240" y="0"/>
                  </a:lnTo>
                  <a:lnTo>
                    <a:pt x="362331" y="176149"/>
                  </a:lnTo>
                  <a:lnTo>
                    <a:pt x="538353" y="269240"/>
                  </a:lnTo>
                  <a:lnTo>
                    <a:pt x="362331" y="362331"/>
                  </a:lnTo>
                  <a:lnTo>
                    <a:pt x="269240" y="538353"/>
                  </a:lnTo>
                  <a:lnTo>
                    <a:pt x="176149" y="362331"/>
                  </a:lnTo>
                  <a:close/>
                </a:path>
              </a:pathLst>
            </a:custGeom>
            <a:solidFill>
              <a:srgbClr val="5577AC"/>
            </a:solidFill>
          </p:spPr>
        </p:sp>
        <p:sp>
          <p:nvSpPr>
            <p:cNvPr name="Freeform 18" id="18"/>
            <p:cNvSpPr/>
            <p:nvPr/>
          </p:nvSpPr>
          <p:spPr>
            <a:xfrm flipH="false" flipV="false" rot="0">
              <a:off x="0" y="0"/>
              <a:ext cx="589280" cy="589280"/>
            </a:xfrm>
            <a:custGeom>
              <a:avLst/>
              <a:gdLst/>
              <a:ahLst/>
              <a:cxnLst/>
              <a:rect r="r" b="b" t="t" l="l"/>
              <a:pathLst>
                <a:path h="589280" w="589280">
                  <a:moveTo>
                    <a:pt x="13589" y="272161"/>
                  </a:moveTo>
                  <a:lnTo>
                    <a:pt x="189611" y="179070"/>
                  </a:lnTo>
                  <a:lnTo>
                    <a:pt x="201422" y="201549"/>
                  </a:lnTo>
                  <a:lnTo>
                    <a:pt x="178943" y="189738"/>
                  </a:lnTo>
                  <a:lnTo>
                    <a:pt x="272161" y="13589"/>
                  </a:lnTo>
                  <a:cubicBezTo>
                    <a:pt x="276606" y="5207"/>
                    <a:pt x="285242" y="0"/>
                    <a:pt x="294640" y="0"/>
                  </a:cubicBezTo>
                  <a:cubicBezTo>
                    <a:pt x="304038" y="0"/>
                    <a:pt x="312674" y="5207"/>
                    <a:pt x="317119" y="13589"/>
                  </a:cubicBezTo>
                  <a:lnTo>
                    <a:pt x="410210" y="189611"/>
                  </a:lnTo>
                  <a:lnTo>
                    <a:pt x="387731" y="201422"/>
                  </a:lnTo>
                  <a:lnTo>
                    <a:pt x="399542" y="178943"/>
                  </a:lnTo>
                  <a:lnTo>
                    <a:pt x="575691" y="272034"/>
                  </a:lnTo>
                  <a:cubicBezTo>
                    <a:pt x="584073" y="276479"/>
                    <a:pt x="589280" y="285115"/>
                    <a:pt x="589280" y="294513"/>
                  </a:cubicBezTo>
                  <a:cubicBezTo>
                    <a:pt x="589280" y="303911"/>
                    <a:pt x="584073" y="312547"/>
                    <a:pt x="575691" y="316992"/>
                  </a:cubicBezTo>
                  <a:lnTo>
                    <a:pt x="399542" y="410210"/>
                  </a:lnTo>
                  <a:lnTo>
                    <a:pt x="387731" y="387731"/>
                  </a:lnTo>
                  <a:lnTo>
                    <a:pt x="410210" y="399542"/>
                  </a:lnTo>
                  <a:lnTo>
                    <a:pt x="317119" y="575691"/>
                  </a:lnTo>
                  <a:cubicBezTo>
                    <a:pt x="312674" y="584073"/>
                    <a:pt x="304038" y="589280"/>
                    <a:pt x="294640" y="589280"/>
                  </a:cubicBezTo>
                  <a:cubicBezTo>
                    <a:pt x="285242" y="589280"/>
                    <a:pt x="276606" y="584073"/>
                    <a:pt x="272161" y="575691"/>
                  </a:cubicBezTo>
                  <a:lnTo>
                    <a:pt x="179070" y="399542"/>
                  </a:lnTo>
                  <a:lnTo>
                    <a:pt x="201549" y="387731"/>
                  </a:lnTo>
                  <a:lnTo>
                    <a:pt x="189738" y="410210"/>
                  </a:lnTo>
                  <a:lnTo>
                    <a:pt x="13589" y="317119"/>
                  </a:lnTo>
                  <a:cubicBezTo>
                    <a:pt x="5207" y="312674"/>
                    <a:pt x="0" y="304038"/>
                    <a:pt x="0" y="294640"/>
                  </a:cubicBezTo>
                  <a:cubicBezTo>
                    <a:pt x="0" y="285242"/>
                    <a:pt x="5207" y="276606"/>
                    <a:pt x="13589" y="272161"/>
                  </a:cubicBezTo>
                  <a:moveTo>
                    <a:pt x="37338" y="317119"/>
                  </a:moveTo>
                  <a:lnTo>
                    <a:pt x="25400" y="294640"/>
                  </a:lnTo>
                  <a:lnTo>
                    <a:pt x="37211" y="272161"/>
                  </a:lnTo>
                  <a:lnTo>
                    <a:pt x="213360" y="365252"/>
                  </a:lnTo>
                  <a:cubicBezTo>
                    <a:pt x="217932" y="367665"/>
                    <a:pt x="221615" y="371348"/>
                    <a:pt x="223901" y="375793"/>
                  </a:cubicBezTo>
                  <a:lnTo>
                    <a:pt x="316992" y="551942"/>
                  </a:lnTo>
                  <a:lnTo>
                    <a:pt x="294513" y="563753"/>
                  </a:lnTo>
                  <a:lnTo>
                    <a:pt x="272034" y="551942"/>
                  </a:lnTo>
                  <a:lnTo>
                    <a:pt x="365125" y="375793"/>
                  </a:lnTo>
                  <a:cubicBezTo>
                    <a:pt x="367538" y="371221"/>
                    <a:pt x="371221" y="367538"/>
                    <a:pt x="375666" y="365252"/>
                  </a:cubicBezTo>
                  <a:lnTo>
                    <a:pt x="551815" y="272161"/>
                  </a:lnTo>
                  <a:lnTo>
                    <a:pt x="563626" y="294640"/>
                  </a:lnTo>
                  <a:lnTo>
                    <a:pt x="551815" y="317119"/>
                  </a:lnTo>
                  <a:lnTo>
                    <a:pt x="375666" y="224028"/>
                  </a:lnTo>
                  <a:cubicBezTo>
                    <a:pt x="371094" y="221615"/>
                    <a:pt x="367411" y="217932"/>
                    <a:pt x="365125" y="213487"/>
                  </a:cubicBezTo>
                  <a:lnTo>
                    <a:pt x="272161" y="37211"/>
                  </a:lnTo>
                  <a:lnTo>
                    <a:pt x="294640" y="25400"/>
                  </a:lnTo>
                  <a:lnTo>
                    <a:pt x="317119" y="37211"/>
                  </a:lnTo>
                  <a:lnTo>
                    <a:pt x="223901" y="213360"/>
                  </a:lnTo>
                  <a:cubicBezTo>
                    <a:pt x="221488" y="217932"/>
                    <a:pt x="217805" y="221615"/>
                    <a:pt x="213360" y="223901"/>
                  </a:cubicBezTo>
                  <a:lnTo>
                    <a:pt x="37211" y="317119"/>
                  </a:lnTo>
                  <a:close/>
                </a:path>
              </a:pathLst>
            </a:custGeom>
            <a:solidFill>
              <a:srgbClr val="3A5E91"/>
            </a:solidFill>
          </p:spPr>
        </p:sp>
      </p:grpSp>
      <p:sp>
        <p:nvSpPr>
          <p:cNvPr name="Freeform 19" id="19"/>
          <p:cNvSpPr/>
          <p:nvPr/>
        </p:nvSpPr>
        <p:spPr>
          <a:xfrm flipH="false" flipV="false" rot="0">
            <a:off x="10663909" y="2863024"/>
            <a:ext cx="5553671" cy="4560952"/>
          </a:xfrm>
          <a:custGeom>
            <a:avLst/>
            <a:gdLst/>
            <a:ahLst/>
            <a:cxnLst/>
            <a:rect r="r" b="b" t="t" l="l"/>
            <a:pathLst>
              <a:path h="4560952" w="5553671">
                <a:moveTo>
                  <a:pt x="0" y="0"/>
                </a:moveTo>
                <a:lnTo>
                  <a:pt x="5553670" y="0"/>
                </a:lnTo>
                <a:lnTo>
                  <a:pt x="5553670" y="4560952"/>
                </a:lnTo>
                <a:lnTo>
                  <a:pt x="0" y="4560952"/>
                </a:lnTo>
                <a:lnTo>
                  <a:pt x="0" y="0"/>
                </a:lnTo>
                <a:close/>
              </a:path>
            </a:pathLst>
          </a:custGeom>
          <a:blipFill>
            <a:blip r:embed="rId3">
              <a:alphaModFix amt="48000"/>
            </a:blip>
            <a:stretch>
              <a:fillRect l="0" t="0" r="0" b="0"/>
            </a:stretch>
          </a:blipFill>
        </p:spPr>
      </p:sp>
      <p:sp>
        <p:nvSpPr>
          <p:cNvPr name="Freeform 20" id="20"/>
          <p:cNvSpPr/>
          <p:nvPr/>
        </p:nvSpPr>
        <p:spPr>
          <a:xfrm flipH="false" flipV="false" rot="0">
            <a:off x="3518283" y="3309176"/>
            <a:ext cx="3581522" cy="4114800"/>
          </a:xfrm>
          <a:custGeom>
            <a:avLst/>
            <a:gdLst/>
            <a:ahLst/>
            <a:cxnLst/>
            <a:rect r="r" b="b" t="t" l="l"/>
            <a:pathLst>
              <a:path h="4114800" w="3581522">
                <a:moveTo>
                  <a:pt x="0" y="0"/>
                </a:moveTo>
                <a:lnTo>
                  <a:pt x="3581522" y="0"/>
                </a:lnTo>
                <a:lnTo>
                  <a:pt x="3581522" y="4114800"/>
                </a:lnTo>
                <a:lnTo>
                  <a:pt x="0" y="4114800"/>
                </a:lnTo>
                <a:lnTo>
                  <a:pt x="0" y="0"/>
                </a:lnTo>
                <a:close/>
              </a:path>
            </a:pathLst>
          </a:custGeom>
          <a:blipFill>
            <a:blip r:embed="rId4">
              <a:alphaModFix amt="76000"/>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670350" y="3285227"/>
            <a:ext cx="7776200" cy="5443855"/>
          </a:xfrm>
          <a:prstGeom prst="rect">
            <a:avLst/>
          </a:prstGeom>
        </p:spPr>
        <p:txBody>
          <a:bodyPr anchor="t" rtlCol="false" tIns="0" lIns="0" bIns="0" rIns="0">
            <a:spAutoFit/>
          </a:bodyPr>
          <a:lstStyle/>
          <a:p>
            <a:pPr algn="l">
              <a:lnSpc>
                <a:spcPts val="3919"/>
              </a:lnSpc>
            </a:pPr>
            <a:r>
              <a:rPr lang="en-US" sz="2799">
                <a:solidFill>
                  <a:srgbClr val="FFFFFF"/>
                </a:solidFill>
                <a:latin typeface="Public Sans"/>
                <a:ea typeface="Public Sans"/>
                <a:cs typeface="Public Sans"/>
                <a:sym typeface="Public Sans"/>
              </a:rPr>
              <a:t>Besoins psychologiques :</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Recherche de liberté et d’autonomie dans son travail, détestant les restrictions.</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etre accepté telque il est</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A besoin de défis intellectuels et de stimulation pour rester engagé.</a:t>
            </a:r>
          </a:p>
          <a:p>
            <a:pPr algn="l">
              <a:lnSpc>
                <a:spcPts val="3919"/>
              </a:lnSpc>
            </a:pPr>
          </a:p>
          <a:p>
            <a:pPr algn="l">
              <a:lnSpc>
                <a:spcPts val="3919"/>
              </a:lnSpc>
            </a:pPr>
          </a:p>
          <a:p>
            <a:pPr algn="l">
              <a:lnSpc>
                <a:spcPts val="3919"/>
              </a:lnSpc>
            </a:pPr>
          </a:p>
          <a:p>
            <a:pPr algn="l">
              <a:lnSpc>
                <a:spcPts val="3919"/>
              </a:lnSpc>
            </a:pPr>
          </a:p>
          <a:p>
            <a:pPr algn="l">
              <a:lnSpc>
                <a:spcPts val="3919"/>
              </a:lnSpc>
            </a:pPr>
          </a:p>
        </p:txBody>
      </p:sp>
      <p:sp>
        <p:nvSpPr>
          <p:cNvPr name="TextBox 22" id="22"/>
          <p:cNvSpPr txBox="true"/>
          <p:nvPr/>
        </p:nvSpPr>
        <p:spPr>
          <a:xfrm rot="0">
            <a:off x="1379700" y="867575"/>
            <a:ext cx="15238950" cy="990600"/>
          </a:xfrm>
          <a:prstGeom prst="rect">
            <a:avLst/>
          </a:prstGeom>
        </p:spPr>
        <p:txBody>
          <a:bodyPr anchor="t" rtlCol="false" tIns="0" lIns="0" bIns="0" rIns="0">
            <a:spAutoFit/>
          </a:bodyPr>
          <a:lstStyle/>
          <a:p>
            <a:pPr algn="ctr">
              <a:lnSpc>
                <a:spcPts val="7799"/>
              </a:lnSpc>
            </a:pPr>
            <a:r>
              <a:rPr lang="en-US" sz="6499">
                <a:solidFill>
                  <a:srgbClr val="FFFFFF"/>
                </a:solidFill>
                <a:latin typeface="Public Sans"/>
                <a:ea typeface="Public Sans"/>
                <a:cs typeface="Public Sans"/>
                <a:sym typeface="Public Sans"/>
              </a:rPr>
              <a:t>Le Rebelle</a:t>
            </a:r>
          </a:p>
        </p:txBody>
      </p:sp>
      <p:sp>
        <p:nvSpPr>
          <p:cNvPr name="TextBox 23" id="23"/>
          <p:cNvSpPr txBox="true"/>
          <p:nvPr/>
        </p:nvSpPr>
        <p:spPr>
          <a:xfrm rot="0">
            <a:off x="10003600" y="3285227"/>
            <a:ext cx="7280800" cy="3957955"/>
          </a:xfrm>
          <a:prstGeom prst="rect">
            <a:avLst/>
          </a:prstGeom>
        </p:spPr>
        <p:txBody>
          <a:bodyPr anchor="t" rtlCol="false" tIns="0" lIns="0" bIns="0" rIns="0">
            <a:spAutoFit/>
          </a:bodyPr>
          <a:lstStyle/>
          <a:p>
            <a:pPr algn="l">
              <a:lnSpc>
                <a:spcPts val="3919"/>
              </a:lnSpc>
            </a:pPr>
            <a:r>
              <a:rPr lang="en-US" sz="2799">
                <a:solidFill>
                  <a:srgbClr val="FFFFFF"/>
                </a:solidFill>
                <a:latin typeface="Public Sans"/>
                <a:ea typeface="Public Sans"/>
                <a:cs typeface="Public Sans"/>
                <a:sym typeface="Public Sans"/>
              </a:rPr>
              <a:t>Sous stress :</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1er degré : Peut devenir conflictuel, cherchant à s'opposer à l'autorité ou à des idées établies.</a:t>
            </a:r>
          </a:p>
          <a:p>
            <a:pPr algn="l" marL="604519" indent="-302260" lvl="1">
              <a:lnSpc>
                <a:spcPts val="3919"/>
              </a:lnSpc>
              <a:buFont typeface="Arial"/>
              <a:buChar char="•"/>
            </a:pPr>
            <a:r>
              <a:rPr lang="en-US" sz="2799">
                <a:solidFill>
                  <a:srgbClr val="FFFFFF"/>
                </a:solidFill>
                <a:latin typeface="Public Sans"/>
                <a:ea typeface="Public Sans"/>
                <a:cs typeface="Public Sans"/>
                <a:sym typeface="Public Sans"/>
              </a:rPr>
              <a:t>2ème degré : Risque de se replier sur lui-même, destructeur dans ses interactions.</a:t>
            </a:r>
          </a:p>
          <a:p>
            <a:pPr algn="l">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DAGUf2_1FqA</dc:identifier>
  <dcterms:modified xsi:type="dcterms:W3CDTF">2011-08-01T06:04:30Z</dcterms:modified>
  <cp:revision>1</cp:revision>
  <dc:title>Copie de Personality Types by Slidesgo.pptx</dc:title>
</cp:coreProperties>
</file>